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handoutMasterIdLst>
    <p:handoutMasterId r:id="rId24"/>
  </p:handoutMasterIdLst>
  <p:sldIdLst>
    <p:sldId id="256" r:id="rId2"/>
    <p:sldId id="257" r:id="rId3"/>
    <p:sldId id="258" r:id="rId4"/>
    <p:sldId id="261" r:id="rId5"/>
    <p:sldId id="270" r:id="rId6"/>
    <p:sldId id="305" r:id="rId7"/>
    <p:sldId id="268" r:id="rId8"/>
    <p:sldId id="290" r:id="rId9"/>
    <p:sldId id="291" r:id="rId10"/>
    <p:sldId id="292" r:id="rId11"/>
    <p:sldId id="293" r:id="rId12"/>
    <p:sldId id="295" r:id="rId13"/>
    <p:sldId id="294" r:id="rId14"/>
    <p:sldId id="272" r:id="rId15"/>
    <p:sldId id="267" r:id="rId16"/>
    <p:sldId id="308" r:id="rId17"/>
    <p:sldId id="309" r:id="rId18"/>
    <p:sldId id="285" r:id="rId19"/>
    <p:sldId id="310" r:id="rId20"/>
    <p:sldId id="301" r:id="rId21"/>
    <p:sldId id="300" r:id="rId22"/>
  </p:sldIdLst>
  <p:sldSz cx="12192000" cy="6858000"/>
  <p:notesSz cx="6858000" cy="9144000"/>
  <p:embeddedFontLst>
    <p:embeddedFont>
      <p:font typeface="汉仪君黑-45简" panose="02010600030101010101" charset="-122"/>
      <p:regular r:id="rId25"/>
    </p:embeddedFont>
    <p:embeddedFont>
      <p:font typeface="汉仪雅酷黑简" panose="02010600030101010101" charset="-122"/>
      <p:regular r:id="rId26"/>
    </p:embeddedFont>
    <p:embeddedFont>
      <p:font typeface="思源黑体 CN Medium" panose="02010600030101010101" charset="-122"/>
      <p:regular r:id="rId27"/>
    </p:embeddedFont>
    <p:embeddedFont>
      <p:font typeface="思源黑体 CN Regular" panose="02010600030101010101" charset="-122"/>
      <p:regular r:id="rId2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微软用户" initials="微软用户" lastIdx="0" clrIdx="0"/>
  <p:cmAuthor id="1" name="bing" initials="b" lastIdx="1" clrIdx="0"/>
  <p:cmAuthor id="2" name="40733" initials="4"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9" autoAdjust="0"/>
    <p:restoredTop sz="95244" autoAdjust="0"/>
  </p:normalViewPr>
  <p:slideViewPr>
    <p:cSldViewPr snapToGrid="0">
      <p:cViewPr varScale="1">
        <p:scale>
          <a:sx n="83" d="100"/>
          <a:sy n="83" d="100"/>
        </p:scale>
        <p:origin x="678" y="6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5" d="100"/>
          <a:sy n="65" d="100"/>
        </p:scale>
        <p:origin x="2405" y="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汉仪君黑-45简" panose="020B0604020202020204" charset="-122"/>
        <a:ea typeface="汉仪君黑-45简" panose="020B0604020202020204" charset="-122"/>
        <a:cs typeface="汉仪君黑-45简" panose="020B0604020202020204" charset="-122"/>
      </a:defRPr>
    </a:lvl1pPr>
    <a:lvl2pPr marL="457200" algn="l" defTabSz="914400" rtl="0" eaLnBrk="1" latinLnBrk="0" hangingPunct="1">
      <a:defRPr sz="1200" kern="1200">
        <a:solidFill>
          <a:schemeClr val="tx1"/>
        </a:solidFill>
        <a:latin typeface="汉仪君黑-45简" panose="020B0604020202020204" charset="-122"/>
        <a:ea typeface="汉仪君黑-45简" panose="020B0604020202020204" charset="-122"/>
        <a:cs typeface="汉仪君黑-45简" panose="020B0604020202020204" charset="-122"/>
      </a:defRPr>
    </a:lvl2pPr>
    <a:lvl3pPr marL="914400" algn="l" defTabSz="914400" rtl="0" eaLnBrk="1" latinLnBrk="0" hangingPunct="1">
      <a:defRPr sz="1200" kern="1200">
        <a:solidFill>
          <a:schemeClr val="tx1"/>
        </a:solidFill>
        <a:latin typeface="汉仪君黑-45简" panose="020B0604020202020204" charset="-122"/>
        <a:ea typeface="汉仪君黑-45简" panose="020B0604020202020204" charset="-122"/>
        <a:cs typeface="汉仪君黑-45简" panose="020B0604020202020204" charset="-122"/>
      </a:defRPr>
    </a:lvl3pPr>
    <a:lvl4pPr marL="1371600" algn="l" defTabSz="914400" rtl="0" eaLnBrk="1" latinLnBrk="0" hangingPunct="1">
      <a:defRPr sz="1200" kern="1200">
        <a:solidFill>
          <a:schemeClr val="tx1"/>
        </a:solidFill>
        <a:latin typeface="汉仪君黑-45简" panose="020B0604020202020204" charset="-122"/>
        <a:ea typeface="汉仪君黑-45简" panose="020B0604020202020204" charset="-122"/>
        <a:cs typeface="汉仪君黑-45简" panose="020B0604020202020204" charset="-122"/>
      </a:defRPr>
    </a:lvl4pPr>
    <a:lvl5pPr marL="1828800" algn="l" defTabSz="914400" rtl="0" eaLnBrk="1" latinLnBrk="0" hangingPunct="1">
      <a:defRPr sz="1200" kern="1200">
        <a:solidFill>
          <a:schemeClr val="tx1"/>
        </a:solidFill>
        <a:latin typeface="汉仪君黑-45简" panose="020B0604020202020204" charset="-122"/>
        <a:ea typeface="汉仪君黑-45简" panose="020B0604020202020204" charset="-122"/>
        <a:cs typeface="汉仪君黑-45简" panose="020B060402020202020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descr="09099888"/>
          <p:cNvPicPr>
            <a:picLocks noChangeAspect="1"/>
          </p:cNvPicPr>
          <p:nvPr userDrawn="1"/>
        </p:nvPicPr>
        <p:blipFill>
          <a:blip r:embed="rId7" cstate="print"/>
          <a:srcRect/>
          <a:stretch>
            <a:fillRect/>
          </a:stretch>
        </p:blipFill>
        <p:spPr>
          <a:xfrm>
            <a:off x="635" y="0"/>
            <a:ext cx="12192000" cy="6856730"/>
          </a:xfrm>
          <a:prstGeom prst="rect">
            <a:avLst/>
          </a:prstGeom>
        </p:spPr>
      </p:pic>
      <p:sp>
        <p:nvSpPr>
          <p:cNvPr id="8" name="矩形 7"/>
          <p:cNvSpPr/>
          <p:nvPr userDrawn="1"/>
        </p:nvSpPr>
        <p:spPr>
          <a:xfrm>
            <a:off x="95568" y="104775"/>
            <a:ext cx="12000865" cy="664718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君黑-45简" panose="020B0604020202020204" charset="-122"/>
              <a:ea typeface="汉仪君黑-45简" panose="020B0604020202020204" charset="-122"/>
              <a:cs typeface="汉仪君黑-45简" panose="020B0604020202020204"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4"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09099888"/>
          <p:cNvPicPr>
            <a:picLocks noChangeAspect="1"/>
          </p:cNvPicPr>
          <p:nvPr/>
        </p:nvPicPr>
        <p:blipFill>
          <a:blip r:embed="rId3" cstate="print"/>
          <a:srcRect/>
          <a:stretch>
            <a:fillRect/>
          </a:stretch>
        </p:blipFill>
        <p:spPr>
          <a:xfrm>
            <a:off x="0" y="635"/>
            <a:ext cx="12192000" cy="6856730"/>
          </a:xfrm>
          <a:prstGeom prst="rect">
            <a:avLst/>
          </a:prstGeom>
        </p:spPr>
      </p:pic>
      <p:sp>
        <p:nvSpPr>
          <p:cNvPr id="4" name="文本框 3"/>
          <p:cNvSpPr txBox="1"/>
          <p:nvPr/>
        </p:nvSpPr>
        <p:spPr>
          <a:xfrm>
            <a:off x="1073150" y="1457325"/>
            <a:ext cx="10252710" cy="2799715"/>
          </a:xfrm>
          <a:prstGeom prst="rect">
            <a:avLst/>
          </a:prstGeom>
          <a:noFill/>
        </p:spPr>
        <p:txBody>
          <a:bodyPr wrap="square" rtlCol="0">
            <a:spAutoFit/>
          </a:bodyPr>
          <a:lstStyle/>
          <a:p>
            <a:pPr algn="dist"/>
            <a:r>
              <a:rPr kumimoji="1" lang="zh-CN" altLang="en-US" sz="8800" dirty="0">
                <a:solidFill>
                  <a:srgbClr val="C00000"/>
                </a:solidFill>
                <a:latin typeface="汉仪雅酷黑简" panose="00020600040101010101" charset="-122"/>
                <a:ea typeface="汉仪雅酷黑简" panose="00020600040101010101" charset="-122"/>
                <a:cs typeface="汉仪君黑-45简" panose="020B0604020202020204" charset="-122"/>
              </a:rPr>
              <a:t>科技型中小企业</a:t>
            </a:r>
          </a:p>
          <a:p>
            <a:pPr algn="dist"/>
            <a:r>
              <a:rPr kumimoji="1" lang="zh-CN" altLang="en-US" sz="8800" dirty="0">
                <a:solidFill>
                  <a:srgbClr val="C00000"/>
                </a:solidFill>
                <a:latin typeface="汉仪雅酷黑简" panose="00020600040101010101" charset="-122"/>
                <a:ea typeface="汉仪雅酷黑简" panose="00020600040101010101" charset="-122"/>
                <a:cs typeface="汉仪君黑-45简" panose="020B0604020202020204" charset="-122"/>
              </a:rPr>
              <a:t>入库服务指南</a:t>
            </a:r>
          </a:p>
        </p:txBody>
      </p:sp>
      <p:sp>
        <p:nvSpPr>
          <p:cNvPr id="6" name="圆角矩形 5"/>
          <p:cNvSpPr/>
          <p:nvPr/>
        </p:nvSpPr>
        <p:spPr>
          <a:xfrm>
            <a:off x="3120390" y="5482590"/>
            <a:ext cx="6158230" cy="558165"/>
          </a:xfrm>
          <a:prstGeom prst="roundRect">
            <a:avLst/>
          </a:prstGeom>
          <a:noFill/>
          <a:ln>
            <a:solidFill>
              <a:srgbClr val="C00000"/>
            </a:solidFill>
          </a:ln>
          <a:extLst>
            <a:ext uri="{909E8E84-426E-40DD-AFC4-6F175D3DCCD1}">
              <a14:hiddenFill xmlns:a14="http://schemas.microsoft.com/office/drawing/2010/main">
                <a:solidFill>
                  <a:srgbClr val="FFC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君黑-45简" panose="020B0604020202020204" charset="-122"/>
              <a:ea typeface="汉仪君黑-45简" panose="020B0604020202020204" charset="-122"/>
              <a:cs typeface="汉仪君黑-45简" panose="020B0604020202020204" charset="-122"/>
            </a:endParaRPr>
          </a:p>
        </p:txBody>
      </p:sp>
      <p:sp>
        <p:nvSpPr>
          <p:cNvPr id="19" name="文本框 18"/>
          <p:cNvSpPr txBox="1"/>
          <p:nvPr/>
        </p:nvSpPr>
        <p:spPr>
          <a:xfrm>
            <a:off x="3436620" y="4585970"/>
            <a:ext cx="5745480" cy="521970"/>
          </a:xfrm>
          <a:prstGeom prst="rect">
            <a:avLst/>
          </a:prstGeom>
          <a:noFill/>
        </p:spPr>
        <p:txBody>
          <a:bodyPr wrap="square" rtlCol="0">
            <a:spAutoFit/>
          </a:bodyPr>
          <a:lstStyle/>
          <a:p>
            <a:pPr lvl="0" algn="dist" defTabSz="1219200">
              <a:defRPr/>
            </a:pPr>
            <a:r>
              <a:rPr kumimoji="0" lang="zh-CN" altLang="zh-CN" sz="2800" i="0" u="none" strike="noStrike" kern="1200" cap="none" spc="0" normalizeH="0" baseline="0" noProof="0" dirty="0">
                <a:ln>
                  <a:noFill/>
                </a:ln>
                <a:solidFill>
                  <a:srgbClr val="C00000"/>
                </a:solidFill>
                <a:uLnTx/>
                <a:uFillTx/>
                <a:latin typeface="汉仪君黑-45简" panose="020B0604020202020204" charset="-122"/>
                <a:ea typeface="汉仪君黑-45简" panose="020B0604020202020204" charset="-122"/>
                <a:cs typeface="汉仪君黑-45简" panose="020B0604020202020204" charset="-122"/>
              </a:rPr>
              <a:t>武汉市企业科技创新服务中心</a:t>
            </a:r>
          </a:p>
        </p:txBody>
      </p:sp>
      <p:sp>
        <p:nvSpPr>
          <p:cNvPr id="2" name="文本框 1"/>
          <p:cNvSpPr txBox="1"/>
          <p:nvPr/>
        </p:nvSpPr>
        <p:spPr>
          <a:xfrm>
            <a:off x="3717290" y="5593080"/>
            <a:ext cx="5184775" cy="337185"/>
          </a:xfrm>
          <a:prstGeom prst="rect">
            <a:avLst/>
          </a:prstGeom>
          <a:noFill/>
          <a:ln>
            <a:noFill/>
          </a:ln>
        </p:spPr>
        <p:txBody>
          <a:bodyPr wrap="square" rtlCol="0">
            <a:spAutoFit/>
          </a:bodyPr>
          <a:lstStyle/>
          <a:p>
            <a:pPr algn="dist"/>
            <a:r>
              <a:rPr lang="zh-CN" altLang="en-US" sz="1600" b="1" dirty="0">
                <a:solidFill>
                  <a:schemeClr val="tx1">
                    <a:lumMod val="65000"/>
                    <a:lumOff val="35000"/>
                  </a:schemeClr>
                </a:solidFill>
                <a:effectLst/>
                <a:latin typeface="汉仪君黑-45简" panose="020B0604020202020204" charset="-122"/>
                <a:ea typeface="汉仪君黑-45简" panose="020B0604020202020204" charset="-122"/>
                <a:cs typeface="汉仪君黑-45简" panose="020B0604020202020204" charset="-122"/>
              </a:rPr>
              <a:t>主讲：中小企业部</a:t>
            </a:r>
            <a:r>
              <a:rPr lang="en-US" altLang="zh-CN" sz="1600" b="1" dirty="0">
                <a:solidFill>
                  <a:schemeClr val="tx1">
                    <a:lumMod val="65000"/>
                    <a:lumOff val="35000"/>
                  </a:schemeClr>
                </a:solidFill>
                <a:effectLst/>
                <a:latin typeface="汉仪君黑-45简" panose="020B0604020202020204" charset="-122"/>
                <a:ea typeface="汉仪君黑-45简" panose="020B0604020202020204" charset="-122"/>
                <a:cs typeface="汉仪君黑-45简" panose="020B0604020202020204" charset="-122"/>
              </a:rPr>
              <a:t>             </a:t>
            </a:r>
            <a:r>
              <a:rPr lang="zh-CN" altLang="en-US" sz="1600" b="1" dirty="0">
                <a:solidFill>
                  <a:schemeClr val="tx1">
                    <a:lumMod val="65000"/>
                    <a:lumOff val="35000"/>
                  </a:schemeClr>
                </a:solidFill>
                <a:effectLst/>
                <a:latin typeface="汉仪君黑-45简" panose="020B0604020202020204" charset="-122"/>
                <a:ea typeface="汉仪君黑-45简" panose="020B0604020202020204" charset="-122"/>
                <a:cs typeface="汉仪君黑-45简" panose="020B0604020202020204" charset="-122"/>
              </a:rPr>
              <a:t>时间：</a:t>
            </a:r>
            <a:r>
              <a:rPr lang="en-US" altLang="zh-CN" sz="1600" b="1" dirty="0">
                <a:solidFill>
                  <a:schemeClr val="tx1">
                    <a:lumMod val="65000"/>
                    <a:lumOff val="35000"/>
                  </a:schemeClr>
                </a:solidFill>
                <a:effectLst/>
                <a:latin typeface="汉仪君黑-45简" panose="020B0604020202020204" charset="-122"/>
                <a:ea typeface="汉仪君黑-45简" panose="020B0604020202020204" charset="-122"/>
                <a:cs typeface="汉仪君黑-45简" panose="020B0604020202020204" charset="-122"/>
              </a:rPr>
              <a:t>2022</a:t>
            </a:r>
            <a:r>
              <a:rPr lang="zh-CN" altLang="en-US" sz="1600" b="1" dirty="0">
                <a:solidFill>
                  <a:schemeClr val="tx1">
                    <a:lumMod val="65000"/>
                    <a:lumOff val="35000"/>
                  </a:schemeClr>
                </a:solidFill>
                <a:effectLst/>
                <a:latin typeface="汉仪君黑-45简" panose="020B0604020202020204" charset="-122"/>
                <a:ea typeface="汉仪君黑-45简" panose="020B0604020202020204" charset="-122"/>
                <a:cs typeface="汉仪君黑-45简" panose="020B0604020202020204" charset="-122"/>
              </a:rPr>
              <a:t>年</a:t>
            </a:r>
            <a:r>
              <a:rPr lang="en-US" altLang="zh-CN" sz="1600" b="1" dirty="0">
                <a:solidFill>
                  <a:schemeClr val="tx1">
                    <a:lumMod val="65000"/>
                    <a:lumOff val="35000"/>
                  </a:schemeClr>
                </a:solidFill>
                <a:effectLst/>
                <a:latin typeface="汉仪君黑-45简" panose="020B0604020202020204" charset="-122"/>
                <a:ea typeface="汉仪君黑-45简" panose="020B0604020202020204" charset="-122"/>
                <a:cs typeface="汉仪君黑-45简" panose="020B0604020202020204" charset="-122"/>
              </a:rPr>
              <a:t>5</a:t>
            </a:r>
            <a:r>
              <a:rPr lang="zh-CN" altLang="en-US" sz="1600" b="1" dirty="0">
                <a:solidFill>
                  <a:schemeClr val="tx1">
                    <a:lumMod val="65000"/>
                    <a:lumOff val="35000"/>
                  </a:schemeClr>
                </a:solidFill>
                <a:effectLst/>
                <a:latin typeface="汉仪君黑-45简" panose="020B0604020202020204" charset="-122"/>
                <a:ea typeface="汉仪君黑-45简" panose="020B0604020202020204" charset="-122"/>
                <a:cs typeface="汉仪君黑-45简" panose="020B0604020202020204" charset="-122"/>
              </a:rPr>
              <a:t>月</a:t>
            </a:r>
            <a:r>
              <a:rPr lang="en-US" altLang="zh-CN" sz="1600" b="1" dirty="0">
                <a:solidFill>
                  <a:schemeClr val="tx1">
                    <a:lumMod val="65000"/>
                    <a:lumOff val="35000"/>
                  </a:schemeClr>
                </a:solidFill>
                <a:effectLst/>
                <a:latin typeface="汉仪君黑-45简" panose="020B0604020202020204" charset="-122"/>
                <a:ea typeface="汉仪君黑-45简" panose="020B0604020202020204" charset="-122"/>
                <a:cs typeface="汉仪君黑-45简" panose="020B0604020202020204" charset="-122"/>
              </a:rPr>
              <a:t>18</a:t>
            </a:r>
            <a:r>
              <a:rPr lang="zh-CN" altLang="en-US" sz="1600" b="1" dirty="0">
                <a:solidFill>
                  <a:schemeClr val="tx1">
                    <a:lumMod val="65000"/>
                    <a:lumOff val="35000"/>
                  </a:schemeClr>
                </a:solidFill>
                <a:effectLst/>
                <a:latin typeface="汉仪君黑-45简" panose="020B0604020202020204" charset="-122"/>
                <a:ea typeface="汉仪君黑-45简" panose="020B0604020202020204" charset="-122"/>
                <a:cs typeface="汉仪君黑-45简" panose="020B0604020202020204" charset="-122"/>
              </a:rPr>
              <a:t>日</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500"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anim calcmode="lin" valueType="num">
                                      <p:cBhvr>
                                        <p:cTn id="20" dur="500" fill="hold"/>
                                        <p:tgtEl>
                                          <p:spTgt spid="2"/>
                                        </p:tgtEl>
                                        <p:attrNameLst>
                                          <p:attrName>ppt_x</p:attrName>
                                        </p:attrNameLst>
                                      </p:cBhvr>
                                      <p:tavLst>
                                        <p:tav tm="0">
                                          <p:val>
                                            <p:strVal val="#ppt_x"/>
                                          </p:val>
                                        </p:tav>
                                        <p:tav tm="100000">
                                          <p:val>
                                            <p:strVal val="#ppt_x"/>
                                          </p:val>
                                        </p:tav>
                                      </p:tavLst>
                                    </p:anim>
                                    <p:anim calcmode="lin" valueType="num">
                                      <p:cBhvr>
                                        <p:cTn id="21" dur="500" fill="hold"/>
                                        <p:tgtEl>
                                          <p:spTgt spid="2"/>
                                        </p:tgtEl>
                                        <p:attrNameLst>
                                          <p:attrName>ppt_y</p:attrName>
                                        </p:attrNameLst>
                                      </p:cBhvr>
                                      <p:tavLst>
                                        <p:tav tm="0">
                                          <p:val>
                                            <p:strVal val="#ppt_y+.1"/>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ldLvl="0" animBg="1"/>
      <p:bldP spid="19" grpId="0"/>
      <p:bldP spid="2" grpId="0" bldLvl="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13460" y="481330"/>
            <a:ext cx="3783330" cy="398780"/>
          </a:xfrm>
          <a:prstGeom prst="rect">
            <a:avLst/>
          </a:prstGeom>
          <a:noFill/>
        </p:spPr>
        <p:txBody>
          <a:bodyPr wrap="square" rtlCol="0">
            <a:spAutoFit/>
          </a:bodyPr>
          <a:lstStyle/>
          <a:p>
            <a:pPr lvl="0" algn="dist" defTabSz="1219200">
              <a:defRPr/>
            </a:pPr>
            <a:r>
              <a:rPr kumimoji="1" lang="zh-CN" altLang="en-US" sz="2000" dirty="0">
                <a:solidFill>
                  <a:srgbClr val="BD0102"/>
                </a:solidFill>
                <a:latin typeface="汉仪君黑-45简" panose="020B0604020202020204" charset="-122"/>
                <a:ea typeface="汉仪君黑-45简" panose="020B0604020202020204" charset="-122"/>
                <a:cs typeface="汉仪君黑-45简" panose="020B0604020202020204" charset="-122"/>
                <a:sym typeface="+mn-ea"/>
              </a:rPr>
              <a:t>科技型中小企业申报流程</a:t>
            </a:r>
          </a:p>
        </p:txBody>
      </p:sp>
      <p:grpSp>
        <p:nvGrpSpPr>
          <p:cNvPr id="7" name="组合 6"/>
          <p:cNvGrpSpPr/>
          <p:nvPr/>
        </p:nvGrpSpPr>
        <p:grpSpPr>
          <a:xfrm>
            <a:off x="321310" y="268605"/>
            <a:ext cx="11435715" cy="695960"/>
            <a:chOff x="750" y="523"/>
            <a:chExt cx="18009" cy="1096"/>
          </a:xfrm>
        </p:grpSpPr>
        <p:sp>
          <p:nvSpPr>
            <p:cNvPr id="33" name="星形: 五角 18"/>
            <p:cNvSpPr/>
            <p:nvPr/>
          </p:nvSpPr>
          <p:spPr>
            <a:xfrm>
              <a:off x="750" y="523"/>
              <a:ext cx="1206" cy="1096"/>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君黑-45简" panose="020B0604020202020204" charset="-122"/>
                <a:ea typeface="汉仪君黑-45简" panose="020B0604020202020204" charset="-122"/>
                <a:cs typeface="汉仪君黑-45简" panose="020B0604020202020204" charset="-122"/>
              </a:endParaRPr>
            </a:p>
          </p:txBody>
        </p:sp>
        <p:cxnSp>
          <p:nvCxnSpPr>
            <p:cNvPr id="34" name="直接连接符 20"/>
            <p:cNvCxnSpPr/>
            <p:nvPr/>
          </p:nvCxnSpPr>
          <p:spPr>
            <a:xfrm>
              <a:off x="1840" y="1486"/>
              <a:ext cx="16919" cy="0"/>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7883" y="1210"/>
              <a:ext cx="10839" cy="0"/>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grpSp>
      <p:sp>
        <p:nvSpPr>
          <p:cNvPr id="3" name="文本框 2"/>
          <p:cNvSpPr txBox="1"/>
          <p:nvPr/>
        </p:nvSpPr>
        <p:spPr>
          <a:xfrm>
            <a:off x="1387475" y="2618105"/>
            <a:ext cx="2848610" cy="3046095"/>
          </a:xfrm>
          <a:prstGeom prst="rect">
            <a:avLst/>
          </a:prstGeom>
          <a:noFill/>
        </p:spPr>
        <p:txBody>
          <a:bodyPr wrap="square" rtlCol="0" anchor="t">
            <a:spAutoFit/>
          </a:bodyPr>
          <a:lstStyle/>
          <a:p>
            <a:pPr>
              <a:lnSpc>
                <a:spcPct val="120000"/>
              </a:lnSpc>
            </a:pPr>
            <a:r>
              <a:rPr lang="zh-CN" altLang="en-US" sz="2000" dirty="0">
                <a:solidFill>
                  <a:schemeClr val="tx1">
                    <a:lumMod val="75000"/>
                    <a:lumOff val="25000"/>
                  </a:schemeClr>
                </a:solidFill>
                <a:latin typeface="汉仪君黑-45简" panose="020B0604020202020204" charset="-122"/>
                <a:ea typeface="汉仪君黑-45简" panose="020B0604020202020204" charset="-122"/>
                <a:cs typeface="+mn-ea"/>
                <a:sym typeface="汉仪君黑-45简" panose="020B0604020202020204" charset="-122"/>
              </a:rPr>
              <a:t>企业填报信息和证明文件齐全且自评结果符合科技型中小企业条件的企业可提交《信息表》，并应同时上传有法定代表人签名和加盖企业公章的《信息表》首页原件。</a:t>
            </a:r>
          </a:p>
        </p:txBody>
      </p:sp>
      <p:sp>
        <p:nvSpPr>
          <p:cNvPr id="17" name="不规则图形-3"/>
          <p:cNvSpPr/>
          <p:nvPr/>
        </p:nvSpPr>
        <p:spPr>
          <a:xfrm>
            <a:off x="1232535" y="2348865"/>
            <a:ext cx="3157855" cy="3584575"/>
          </a:xfrm>
          <a:prstGeom prst="rect">
            <a:avLst/>
          </a:prstGeom>
          <a:noFill/>
          <a:ln w="12700" cap="flat" cmpd="sng" algn="ctr">
            <a:solidFill>
              <a:srgbClr val="A20000"/>
            </a:solidFill>
            <a:prstDash val="sysDash"/>
          </a:ln>
          <a:effectLst/>
        </p:spPr>
        <p:txBody>
          <a:bodyPr rtlCol="0" anchor="ctr"/>
          <a:lstStyle/>
          <a:p>
            <a:pPr defTabSz="1219200">
              <a:lnSpc>
                <a:spcPct val="120000"/>
              </a:lnSpc>
            </a:pPr>
            <a:endParaRPr lang="zh-CN" altLang="en-US" sz="2800" kern="0" dirty="0">
              <a:latin typeface="思源黑体 CN Regular" panose="020B0500000000000000" pitchFamily="34" charset="-122"/>
              <a:ea typeface="思源黑体 CN Medium" panose="020B0600000000000000" charset="-122"/>
              <a:sym typeface="思源黑体 CN Regular" panose="020B0500000000000000" pitchFamily="34" charset="-122"/>
            </a:endParaRPr>
          </a:p>
        </p:txBody>
      </p:sp>
      <p:sp>
        <p:nvSpPr>
          <p:cNvPr id="18" name="不规则图形-20"/>
          <p:cNvSpPr/>
          <p:nvPr/>
        </p:nvSpPr>
        <p:spPr>
          <a:xfrm>
            <a:off x="1513530" y="1504959"/>
            <a:ext cx="2596371" cy="487998"/>
          </a:xfrm>
          <a:prstGeom prst="parallelogram">
            <a:avLst/>
          </a:prstGeom>
          <a:solidFill>
            <a:srgbClr val="A20000"/>
          </a:solidFill>
          <a:ln w="12700" cap="flat" cmpd="sng" algn="ctr">
            <a:noFill/>
            <a:prstDash val="solid"/>
            <a:miter lim="800000"/>
          </a:ln>
          <a:effectLst/>
        </p:spPr>
        <p:txBody>
          <a:bodyPr rtlCol="0" anchor="ctr"/>
          <a:lstStyle/>
          <a:p>
            <a:pPr algn="ctr" defTabSz="457200"/>
            <a:endParaRPr lang="zh-CN" altLang="en-US" sz="1200" kern="0" dirty="0">
              <a:solidFill>
                <a:prstClr val="white"/>
              </a:solidFill>
              <a:latin typeface="思源黑体 CN Regular" panose="020B0500000000000000" pitchFamily="34" charset="-122"/>
              <a:ea typeface="思源黑体 CN Medium" panose="020B0600000000000000" charset="-122"/>
              <a:cs typeface="+mn-ea"/>
              <a:sym typeface="思源黑体 CN Regular" panose="020B0500000000000000" pitchFamily="34" charset="-122"/>
            </a:endParaRPr>
          </a:p>
        </p:txBody>
      </p:sp>
      <p:sp>
        <p:nvSpPr>
          <p:cNvPr id="19" name="不规则图形-21"/>
          <p:cNvSpPr txBox="1"/>
          <p:nvPr/>
        </p:nvSpPr>
        <p:spPr>
          <a:xfrm>
            <a:off x="1944656" y="1564199"/>
            <a:ext cx="1907371" cy="368300"/>
          </a:xfrm>
          <a:prstGeom prst="rect">
            <a:avLst/>
          </a:prstGeom>
          <a:noFill/>
        </p:spPr>
        <p:txBody>
          <a:bodyPr wrap="square" rtlCol="0">
            <a:spAutoFit/>
          </a:bodyPr>
          <a:lstStyle/>
          <a:p>
            <a:pPr defTabSz="457200">
              <a:defRPr/>
            </a:pPr>
            <a:r>
              <a:rPr lang="en-US" altLang="zh-CN" dirty="0">
                <a:ln w="19050">
                  <a:noFill/>
                </a:ln>
                <a:solidFill>
                  <a:srgbClr val="FFFFFF"/>
                </a:solidFill>
                <a:latin typeface="思源黑体 CN Regular" panose="020B0500000000000000" pitchFamily="34" charset="-122"/>
                <a:ea typeface="思源黑体 CN Medium" panose="020B0600000000000000" charset="-122"/>
                <a:cs typeface="+mn-ea"/>
                <a:sym typeface="思源黑体 CN Regular" panose="020B0500000000000000" pitchFamily="34" charset="-122"/>
              </a:rPr>
              <a:t>4      </a:t>
            </a:r>
            <a:r>
              <a:rPr lang="zh-CN" altLang="en-US" dirty="0">
                <a:ln w="19050">
                  <a:noFill/>
                </a:ln>
                <a:solidFill>
                  <a:srgbClr val="FFFFFF"/>
                </a:solidFill>
                <a:latin typeface="思源黑体 CN Regular" panose="020B0500000000000000" pitchFamily="34" charset="-122"/>
                <a:ea typeface="思源黑体 CN Medium" panose="020B0600000000000000" charset="-122"/>
                <a:cs typeface="+mn-ea"/>
                <a:sym typeface="思源黑体 CN Regular" panose="020B0500000000000000" pitchFamily="34" charset="-122"/>
              </a:rPr>
              <a:t>企业自评</a:t>
            </a:r>
          </a:p>
        </p:txBody>
      </p:sp>
      <p:pic>
        <p:nvPicPr>
          <p:cNvPr id="4" name="图片 3" descr="微信图片_20220515085950"/>
          <p:cNvPicPr>
            <a:picLocks noChangeAspect="1"/>
          </p:cNvPicPr>
          <p:nvPr/>
        </p:nvPicPr>
        <p:blipFill>
          <a:blip r:embed="rId3"/>
          <a:srcRect b="49204"/>
          <a:stretch>
            <a:fillRect/>
          </a:stretch>
        </p:blipFill>
        <p:spPr>
          <a:xfrm>
            <a:off x="4637405" y="1304290"/>
            <a:ext cx="3561715" cy="4519295"/>
          </a:xfrm>
          <a:prstGeom prst="rect">
            <a:avLst/>
          </a:prstGeom>
        </p:spPr>
      </p:pic>
      <p:pic>
        <p:nvPicPr>
          <p:cNvPr id="5" name="图片 4" descr="微信图片_20220515085950"/>
          <p:cNvPicPr>
            <a:picLocks noChangeAspect="1"/>
          </p:cNvPicPr>
          <p:nvPr/>
        </p:nvPicPr>
        <p:blipFill>
          <a:blip r:embed="rId3"/>
          <a:srcRect t="50222"/>
          <a:stretch>
            <a:fillRect/>
          </a:stretch>
        </p:blipFill>
        <p:spPr>
          <a:xfrm>
            <a:off x="8282940" y="1304290"/>
            <a:ext cx="3634740" cy="451929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horizontal)">
                                      <p:cBhvr>
                                        <p:cTn id="12" dur="500"/>
                                        <p:tgtEl>
                                          <p:spTgt spid="19"/>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linds(horizont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p:cNvSpPr/>
          <p:nvPr/>
        </p:nvSpPr>
        <p:spPr bwMode="auto">
          <a:xfrm>
            <a:off x="8565103" y="4890195"/>
            <a:ext cx="2027166" cy="1016508"/>
          </a:xfrm>
          <a:custGeom>
            <a:avLst/>
            <a:gdLst>
              <a:gd name="T0" fmla="*/ 398 w 1386"/>
              <a:gd name="T1" fmla="*/ 0 h 695"/>
              <a:gd name="T2" fmla="*/ 693 w 1386"/>
              <a:gd name="T3" fmla="*/ 296 h 695"/>
              <a:gd name="T4" fmla="*/ 989 w 1386"/>
              <a:gd name="T5" fmla="*/ 0 h 695"/>
              <a:gd name="T6" fmla="*/ 1386 w 1386"/>
              <a:gd name="T7" fmla="*/ 0 h 695"/>
              <a:gd name="T8" fmla="*/ 693 w 1386"/>
              <a:gd name="T9" fmla="*/ 695 h 695"/>
              <a:gd name="T10" fmla="*/ 0 w 1386"/>
              <a:gd name="T11" fmla="*/ 0 h 695"/>
              <a:gd name="T12" fmla="*/ 398 w 1386"/>
              <a:gd name="T13" fmla="*/ 0 h 695"/>
            </a:gdLst>
            <a:ahLst/>
            <a:cxnLst>
              <a:cxn ang="0">
                <a:pos x="T0" y="T1"/>
              </a:cxn>
              <a:cxn ang="0">
                <a:pos x="T2" y="T3"/>
              </a:cxn>
              <a:cxn ang="0">
                <a:pos x="T4" y="T5"/>
              </a:cxn>
              <a:cxn ang="0">
                <a:pos x="T6" y="T7"/>
              </a:cxn>
              <a:cxn ang="0">
                <a:pos x="T8" y="T9"/>
              </a:cxn>
              <a:cxn ang="0">
                <a:pos x="T10" y="T11"/>
              </a:cxn>
              <a:cxn ang="0">
                <a:pos x="T12" y="T13"/>
              </a:cxn>
            </a:cxnLst>
            <a:rect l="0" t="0" r="r" b="b"/>
            <a:pathLst>
              <a:path w="1386" h="695">
                <a:moveTo>
                  <a:pt x="398" y="0"/>
                </a:moveTo>
                <a:lnTo>
                  <a:pt x="693" y="296"/>
                </a:lnTo>
                <a:lnTo>
                  <a:pt x="989" y="0"/>
                </a:lnTo>
                <a:lnTo>
                  <a:pt x="1386" y="0"/>
                </a:lnTo>
                <a:lnTo>
                  <a:pt x="693" y="695"/>
                </a:lnTo>
                <a:lnTo>
                  <a:pt x="0" y="0"/>
                </a:lnTo>
                <a:lnTo>
                  <a:pt x="398" y="0"/>
                </a:lnTo>
                <a:close/>
              </a:path>
            </a:pathLst>
          </a:custGeom>
          <a:solidFill>
            <a:srgbClr val="C00000"/>
          </a:solidFill>
          <a:ln>
            <a:solidFill>
              <a:srgbClr val="C00000"/>
            </a:solidFill>
          </a:ln>
        </p:spPr>
        <p:txBody>
          <a:bodyPr vert="horz" wrap="square" lIns="91440" tIns="45720" rIns="91440" bIns="45720" numCol="1" anchor="t" anchorCtr="0" compatLnSpc="1">
            <a:normAutofit/>
          </a:bodyPr>
          <a:lstStyle/>
          <a:p>
            <a:endParaRPr lang="en-US">
              <a:latin typeface="汉仪君黑-45简" panose="020B0604020202020204" charset="-122"/>
              <a:ea typeface="汉仪君黑-45简" panose="020B0604020202020204" charset="-122"/>
              <a:cs typeface="汉仪君黑-45简" panose="020B0604020202020204" charset="-122"/>
              <a:sym typeface="汉仪君黑-45简" panose="020B0604020202020204" charset="-122"/>
            </a:endParaRPr>
          </a:p>
        </p:txBody>
      </p:sp>
      <p:sp>
        <p:nvSpPr>
          <p:cNvPr id="20" name="任意多边形"/>
          <p:cNvSpPr/>
          <p:nvPr/>
        </p:nvSpPr>
        <p:spPr bwMode="auto">
          <a:xfrm>
            <a:off x="7047755" y="3793243"/>
            <a:ext cx="2027166" cy="1016508"/>
          </a:xfrm>
          <a:custGeom>
            <a:avLst/>
            <a:gdLst>
              <a:gd name="T0" fmla="*/ 397 w 1386"/>
              <a:gd name="T1" fmla="*/ 695 h 695"/>
              <a:gd name="T2" fmla="*/ 693 w 1386"/>
              <a:gd name="T3" fmla="*/ 399 h 695"/>
              <a:gd name="T4" fmla="*/ 988 w 1386"/>
              <a:gd name="T5" fmla="*/ 695 h 695"/>
              <a:gd name="T6" fmla="*/ 1386 w 1386"/>
              <a:gd name="T7" fmla="*/ 695 h 695"/>
              <a:gd name="T8" fmla="*/ 693 w 1386"/>
              <a:gd name="T9" fmla="*/ 0 h 695"/>
              <a:gd name="T10" fmla="*/ 0 w 1386"/>
              <a:gd name="T11" fmla="*/ 695 h 695"/>
              <a:gd name="T12" fmla="*/ 397 w 1386"/>
              <a:gd name="T13" fmla="*/ 695 h 695"/>
            </a:gdLst>
            <a:ahLst/>
            <a:cxnLst>
              <a:cxn ang="0">
                <a:pos x="T0" y="T1"/>
              </a:cxn>
              <a:cxn ang="0">
                <a:pos x="T2" y="T3"/>
              </a:cxn>
              <a:cxn ang="0">
                <a:pos x="T4" y="T5"/>
              </a:cxn>
              <a:cxn ang="0">
                <a:pos x="T6" y="T7"/>
              </a:cxn>
              <a:cxn ang="0">
                <a:pos x="T8" y="T9"/>
              </a:cxn>
              <a:cxn ang="0">
                <a:pos x="T10" y="T11"/>
              </a:cxn>
              <a:cxn ang="0">
                <a:pos x="T12" y="T13"/>
              </a:cxn>
            </a:cxnLst>
            <a:rect l="0" t="0" r="r" b="b"/>
            <a:pathLst>
              <a:path w="1386" h="695">
                <a:moveTo>
                  <a:pt x="397" y="695"/>
                </a:moveTo>
                <a:lnTo>
                  <a:pt x="693" y="399"/>
                </a:lnTo>
                <a:lnTo>
                  <a:pt x="988" y="695"/>
                </a:lnTo>
                <a:lnTo>
                  <a:pt x="1386" y="695"/>
                </a:lnTo>
                <a:lnTo>
                  <a:pt x="693" y="0"/>
                </a:lnTo>
                <a:lnTo>
                  <a:pt x="0" y="695"/>
                </a:lnTo>
                <a:lnTo>
                  <a:pt x="397" y="695"/>
                </a:lnTo>
                <a:close/>
              </a:path>
            </a:pathLst>
          </a:custGeom>
          <a:solidFill>
            <a:srgbClr val="C00000"/>
          </a:solidFill>
          <a:ln>
            <a:solidFill>
              <a:srgbClr val="C00000"/>
            </a:solidFill>
          </a:ln>
        </p:spPr>
        <p:txBody>
          <a:bodyPr vert="horz" wrap="square" lIns="91440" tIns="45720" rIns="91440" bIns="45720" numCol="1" anchor="t" anchorCtr="0" compatLnSpc="1">
            <a:normAutofit/>
          </a:bodyPr>
          <a:lstStyle/>
          <a:p>
            <a:endParaRPr lang="en-US">
              <a:latin typeface="汉仪君黑-45简" panose="020B0604020202020204" charset="-122"/>
              <a:ea typeface="汉仪君黑-45简" panose="020B0604020202020204" charset="-122"/>
              <a:cs typeface="汉仪君黑-45简" panose="020B0604020202020204" charset="-122"/>
              <a:sym typeface="汉仪君黑-45简" panose="020B0604020202020204" charset="-122"/>
            </a:endParaRPr>
          </a:p>
        </p:txBody>
      </p:sp>
      <p:sp>
        <p:nvSpPr>
          <p:cNvPr id="21" name="任意多边形"/>
          <p:cNvSpPr/>
          <p:nvPr/>
        </p:nvSpPr>
        <p:spPr bwMode="auto">
          <a:xfrm>
            <a:off x="5525329" y="4890195"/>
            <a:ext cx="2027166" cy="1016508"/>
          </a:xfrm>
          <a:custGeom>
            <a:avLst/>
            <a:gdLst>
              <a:gd name="T0" fmla="*/ 398 w 1386"/>
              <a:gd name="T1" fmla="*/ 0 h 695"/>
              <a:gd name="T2" fmla="*/ 693 w 1386"/>
              <a:gd name="T3" fmla="*/ 296 h 695"/>
              <a:gd name="T4" fmla="*/ 989 w 1386"/>
              <a:gd name="T5" fmla="*/ 0 h 695"/>
              <a:gd name="T6" fmla="*/ 1386 w 1386"/>
              <a:gd name="T7" fmla="*/ 0 h 695"/>
              <a:gd name="T8" fmla="*/ 693 w 1386"/>
              <a:gd name="T9" fmla="*/ 695 h 695"/>
              <a:gd name="T10" fmla="*/ 0 w 1386"/>
              <a:gd name="T11" fmla="*/ 0 h 695"/>
              <a:gd name="T12" fmla="*/ 398 w 1386"/>
              <a:gd name="T13" fmla="*/ 0 h 695"/>
            </a:gdLst>
            <a:ahLst/>
            <a:cxnLst>
              <a:cxn ang="0">
                <a:pos x="T0" y="T1"/>
              </a:cxn>
              <a:cxn ang="0">
                <a:pos x="T2" y="T3"/>
              </a:cxn>
              <a:cxn ang="0">
                <a:pos x="T4" y="T5"/>
              </a:cxn>
              <a:cxn ang="0">
                <a:pos x="T6" y="T7"/>
              </a:cxn>
              <a:cxn ang="0">
                <a:pos x="T8" y="T9"/>
              </a:cxn>
              <a:cxn ang="0">
                <a:pos x="T10" y="T11"/>
              </a:cxn>
              <a:cxn ang="0">
                <a:pos x="T12" y="T13"/>
              </a:cxn>
            </a:cxnLst>
            <a:rect l="0" t="0" r="r" b="b"/>
            <a:pathLst>
              <a:path w="1386" h="695">
                <a:moveTo>
                  <a:pt x="398" y="0"/>
                </a:moveTo>
                <a:lnTo>
                  <a:pt x="693" y="296"/>
                </a:lnTo>
                <a:lnTo>
                  <a:pt x="989" y="0"/>
                </a:lnTo>
                <a:lnTo>
                  <a:pt x="1386" y="0"/>
                </a:lnTo>
                <a:lnTo>
                  <a:pt x="693" y="695"/>
                </a:lnTo>
                <a:lnTo>
                  <a:pt x="0" y="0"/>
                </a:lnTo>
                <a:lnTo>
                  <a:pt x="398" y="0"/>
                </a:lnTo>
                <a:close/>
              </a:path>
            </a:pathLst>
          </a:custGeom>
          <a:solidFill>
            <a:srgbClr val="C00000"/>
          </a:solidFill>
          <a:ln>
            <a:solidFill>
              <a:srgbClr val="C00000"/>
            </a:solidFill>
          </a:ln>
        </p:spPr>
        <p:txBody>
          <a:bodyPr vert="horz" wrap="square" lIns="91440" tIns="45720" rIns="91440" bIns="45720" numCol="1" anchor="t" anchorCtr="0" compatLnSpc="1">
            <a:normAutofit/>
          </a:bodyPr>
          <a:lstStyle/>
          <a:p>
            <a:endParaRPr lang="en-US">
              <a:latin typeface="汉仪君黑-45简" panose="020B0604020202020204" charset="-122"/>
              <a:ea typeface="汉仪君黑-45简" panose="020B0604020202020204" charset="-122"/>
              <a:cs typeface="汉仪君黑-45简" panose="020B0604020202020204" charset="-122"/>
              <a:sym typeface="汉仪君黑-45简" panose="020B0604020202020204" charset="-122"/>
            </a:endParaRPr>
          </a:p>
        </p:txBody>
      </p:sp>
      <p:sp>
        <p:nvSpPr>
          <p:cNvPr id="5" name="任意多边形"/>
          <p:cNvSpPr/>
          <p:nvPr/>
        </p:nvSpPr>
        <p:spPr bwMode="auto">
          <a:xfrm>
            <a:off x="4006904" y="3793243"/>
            <a:ext cx="2025704" cy="1016508"/>
          </a:xfrm>
          <a:custGeom>
            <a:avLst/>
            <a:gdLst>
              <a:gd name="T0" fmla="*/ 399 w 1385"/>
              <a:gd name="T1" fmla="*/ 695 h 695"/>
              <a:gd name="T2" fmla="*/ 693 w 1385"/>
              <a:gd name="T3" fmla="*/ 399 h 695"/>
              <a:gd name="T4" fmla="*/ 988 w 1385"/>
              <a:gd name="T5" fmla="*/ 695 h 695"/>
              <a:gd name="T6" fmla="*/ 1385 w 1385"/>
              <a:gd name="T7" fmla="*/ 695 h 695"/>
              <a:gd name="T8" fmla="*/ 693 w 1385"/>
              <a:gd name="T9" fmla="*/ 0 h 695"/>
              <a:gd name="T10" fmla="*/ 0 w 1385"/>
              <a:gd name="T11" fmla="*/ 695 h 695"/>
              <a:gd name="T12" fmla="*/ 399 w 1385"/>
              <a:gd name="T13" fmla="*/ 695 h 695"/>
            </a:gdLst>
            <a:ahLst/>
            <a:cxnLst>
              <a:cxn ang="0">
                <a:pos x="T0" y="T1"/>
              </a:cxn>
              <a:cxn ang="0">
                <a:pos x="T2" y="T3"/>
              </a:cxn>
              <a:cxn ang="0">
                <a:pos x="T4" y="T5"/>
              </a:cxn>
              <a:cxn ang="0">
                <a:pos x="T6" y="T7"/>
              </a:cxn>
              <a:cxn ang="0">
                <a:pos x="T8" y="T9"/>
              </a:cxn>
              <a:cxn ang="0">
                <a:pos x="T10" y="T11"/>
              </a:cxn>
              <a:cxn ang="0">
                <a:pos x="T12" y="T13"/>
              </a:cxn>
            </a:cxnLst>
            <a:rect l="0" t="0" r="r" b="b"/>
            <a:pathLst>
              <a:path w="1385" h="695">
                <a:moveTo>
                  <a:pt x="399" y="695"/>
                </a:moveTo>
                <a:lnTo>
                  <a:pt x="693" y="399"/>
                </a:lnTo>
                <a:lnTo>
                  <a:pt x="988" y="695"/>
                </a:lnTo>
                <a:lnTo>
                  <a:pt x="1385" y="695"/>
                </a:lnTo>
                <a:lnTo>
                  <a:pt x="693" y="0"/>
                </a:lnTo>
                <a:lnTo>
                  <a:pt x="0" y="695"/>
                </a:lnTo>
                <a:lnTo>
                  <a:pt x="399" y="695"/>
                </a:lnTo>
                <a:close/>
              </a:path>
            </a:pathLst>
          </a:custGeom>
          <a:solidFill>
            <a:srgbClr val="C00000"/>
          </a:solidFill>
          <a:ln>
            <a:solidFill>
              <a:srgbClr val="C00000"/>
            </a:solidFill>
          </a:ln>
        </p:spPr>
        <p:txBody>
          <a:bodyPr vert="horz" wrap="square" lIns="91440" tIns="45720" rIns="91440" bIns="45720" numCol="1" anchor="t" anchorCtr="0" compatLnSpc="1">
            <a:normAutofit/>
          </a:bodyPr>
          <a:lstStyle/>
          <a:p>
            <a:endParaRPr lang="en-US">
              <a:latin typeface="汉仪君黑-45简" panose="020B0604020202020204" charset="-122"/>
              <a:ea typeface="汉仪君黑-45简" panose="020B0604020202020204" charset="-122"/>
              <a:cs typeface="汉仪君黑-45简" panose="020B0604020202020204" charset="-122"/>
              <a:sym typeface="汉仪君黑-45简" panose="020B0604020202020204" charset="-122"/>
            </a:endParaRPr>
          </a:p>
        </p:txBody>
      </p:sp>
      <p:sp>
        <p:nvSpPr>
          <p:cNvPr id="8" name="任意多边形"/>
          <p:cNvSpPr/>
          <p:nvPr/>
        </p:nvSpPr>
        <p:spPr bwMode="auto">
          <a:xfrm>
            <a:off x="2484092" y="4890195"/>
            <a:ext cx="2030091" cy="1016508"/>
          </a:xfrm>
          <a:custGeom>
            <a:avLst/>
            <a:gdLst>
              <a:gd name="T0" fmla="*/ 400 w 1388"/>
              <a:gd name="T1" fmla="*/ 0 h 695"/>
              <a:gd name="T2" fmla="*/ 693 w 1388"/>
              <a:gd name="T3" fmla="*/ 296 h 695"/>
              <a:gd name="T4" fmla="*/ 989 w 1388"/>
              <a:gd name="T5" fmla="*/ 0 h 695"/>
              <a:gd name="T6" fmla="*/ 1388 w 1388"/>
              <a:gd name="T7" fmla="*/ 0 h 695"/>
              <a:gd name="T8" fmla="*/ 693 w 1388"/>
              <a:gd name="T9" fmla="*/ 695 h 695"/>
              <a:gd name="T10" fmla="*/ 0 w 1388"/>
              <a:gd name="T11" fmla="*/ 0 h 695"/>
              <a:gd name="T12" fmla="*/ 400 w 1388"/>
              <a:gd name="T13" fmla="*/ 0 h 695"/>
            </a:gdLst>
            <a:ahLst/>
            <a:cxnLst>
              <a:cxn ang="0">
                <a:pos x="T0" y="T1"/>
              </a:cxn>
              <a:cxn ang="0">
                <a:pos x="T2" y="T3"/>
              </a:cxn>
              <a:cxn ang="0">
                <a:pos x="T4" y="T5"/>
              </a:cxn>
              <a:cxn ang="0">
                <a:pos x="T6" y="T7"/>
              </a:cxn>
              <a:cxn ang="0">
                <a:pos x="T8" y="T9"/>
              </a:cxn>
              <a:cxn ang="0">
                <a:pos x="T10" y="T11"/>
              </a:cxn>
              <a:cxn ang="0">
                <a:pos x="T12" y="T13"/>
              </a:cxn>
            </a:cxnLst>
            <a:rect l="0" t="0" r="r" b="b"/>
            <a:pathLst>
              <a:path w="1388" h="695">
                <a:moveTo>
                  <a:pt x="400" y="0"/>
                </a:moveTo>
                <a:lnTo>
                  <a:pt x="693" y="296"/>
                </a:lnTo>
                <a:lnTo>
                  <a:pt x="989" y="0"/>
                </a:lnTo>
                <a:lnTo>
                  <a:pt x="1388" y="0"/>
                </a:lnTo>
                <a:lnTo>
                  <a:pt x="693" y="695"/>
                </a:lnTo>
                <a:lnTo>
                  <a:pt x="0" y="0"/>
                </a:lnTo>
                <a:lnTo>
                  <a:pt x="400" y="0"/>
                </a:lnTo>
                <a:close/>
              </a:path>
            </a:pathLst>
          </a:custGeom>
          <a:solidFill>
            <a:srgbClr val="C00000"/>
          </a:solidFill>
          <a:ln>
            <a:solidFill>
              <a:srgbClr val="C00000"/>
            </a:solidFill>
          </a:ln>
        </p:spPr>
        <p:txBody>
          <a:bodyPr vert="horz" wrap="square" lIns="91440" tIns="45720" rIns="91440" bIns="45720" numCol="1" anchor="t" anchorCtr="0" compatLnSpc="1">
            <a:normAutofit/>
          </a:bodyPr>
          <a:lstStyle/>
          <a:p>
            <a:endParaRPr lang="en-US">
              <a:latin typeface="汉仪君黑-45简" panose="020B0604020202020204" charset="-122"/>
              <a:ea typeface="汉仪君黑-45简" panose="020B0604020202020204" charset="-122"/>
              <a:cs typeface="汉仪君黑-45简" panose="020B0604020202020204" charset="-122"/>
              <a:sym typeface="汉仪君黑-45简" panose="020B0604020202020204" charset="-122"/>
            </a:endParaRPr>
          </a:p>
        </p:txBody>
      </p:sp>
      <p:sp>
        <p:nvSpPr>
          <p:cNvPr id="9" name="任意多边形"/>
          <p:cNvSpPr/>
          <p:nvPr/>
        </p:nvSpPr>
        <p:spPr bwMode="auto">
          <a:xfrm>
            <a:off x="965669" y="3793243"/>
            <a:ext cx="2025704" cy="1016508"/>
          </a:xfrm>
          <a:custGeom>
            <a:avLst/>
            <a:gdLst>
              <a:gd name="T0" fmla="*/ 399 w 1385"/>
              <a:gd name="T1" fmla="*/ 695 h 695"/>
              <a:gd name="T2" fmla="*/ 693 w 1385"/>
              <a:gd name="T3" fmla="*/ 399 h 695"/>
              <a:gd name="T4" fmla="*/ 988 w 1385"/>
              <a:gd name="T5" fmla="*/ 695 h 695"/>
              <a:gd name="T6" fmla="*/ 1385 w 1385"/>
              <a:gd name="T7" fmla="*/ 695 h 695"/>
              <a:gd name="T8" fmla="*/ 693 w 1385"/>
              <a:gd name="T9" fmla="*/ 0 h 695"/>
              <a:gd name="T10" fmla="*/ 0 w 1385"/>
              <a:gd name="T11" fmla="*/ 695 h 695"/>
              <a:gd name="T12" fmla="*/ 399 w 1385"/>
              <a:gd name="T13" fmla="*/ 695 h 695"/>
            </a:gdLst>
            <a:ahLst/>
            <a:cxnLst>
              <a:cxn ang="0">
                <a:pos x="T0" y="T1"/>
              </a:cxn>
              <a:cxn ang="0">
                <a:pos x="T2" y="T3"/>
              </a:cxn>
              <a:cxn ang="0">
                <a:pos x="T4" y="T5"/>
              </a:cxn>
              <a:cxn ang="0">
                <a:pos x="T6" y="T7"/>
              </a:cxn>
              <a:cxn ang="0">
                <a:pos x="T8" y="T9"/>
              </a:cxn>
              <a:cxn ang="0">
                <a:pos x="T10" y="T11"/>
              </a:cxn>
              <a:cxn ang="0">
                <a:pos x="T12" y="T13"/>
              </a:cxn>
            </a:cxnLst>
            <a:rect l="0" t="0" r="r" b="b"/>
            <a:pathLst>
              <a:path w="1385" h="695">
                <a:moveTo>
                  <a:pt x="399" y="695"/>
                </a:moveTo>
                <a:lnTo>
                  <a:pt x="693" y="399"/>
                </a:lnTo>
                <a:lnTo>
                  <a:pt x="988" y="695"/>
                </a:lnTo>
                <a:lnTo>
                  <a:pt x="1385" y="695"/>
                </a:lnTo>
                <a:lnTo>
                  <a:pt x="693" y="0"/>
                </a:lnTo>
                <a:lnTo>
                  <a:pt x="0" y="695"/>
                </a:lnTo>
                <a:lnTo>
                  <a:pt x="399" y="695"/>
                </a:lnTo>
                <a:close/>
              </a:path>
            </a:pathLst>
          </a:custGeom>
          <a:solidFill>
            <a:srgbClr val="C00000"/>
          </a:solidFill>
          <a:ln>
            <a:solidFill>
              <a:srgbClr val="C00000"/>
            </a:solidFill>
          </a:ln>
        </p:spPr>
        <p:txBody>
          <a:bodyPr vert="horz" wrap="square" lIns="91440" tIns="45720" rIns="91440" bIns="45720" numCol="1" anchor="t" anchorCtr="0" compatLnSpc="1">
            <a:normAutofit/>
          </a:bodyPr>
          <a:lstStyle/>
          <a:p>
            <a:endParaRPr lang="en-US">
              <a:latin typeface="汉仪君黑-45简" panose="020B0604020202020204" charset="-122"/>
              <a:ea typeface="汉仪君黑-45简" panose="020B0604020202020204" charset="-122"/>
              <a:cs typeface="汉仪君黑-45简" panose="020B0604020202020204" charset="-122"/>
              <a:sym typeface="汉仪君黑-45简" panose="020B0604020202020204" charset="-122"/>
            </a:endParaRPr>
          </a:p>
        </p:txBody>
      </p:sp>
      <p:sp>
        <p:nvSpPr>
          <p:cNvPr id="68" name="TextBox 30"/>
          <p:cNvSpPr txBox="1"/>
          <p:nvPr/>
        </p:nvSpPr>
        <p:spPr>
          <a:xfrm>
            <a:off x="3962368" y="1666981"/>
            <a:ext cx="1863090" cy="368935"/>
          </a:xfrm>
          <a:prstGeom prst="rect">
            <a:avLst/>
          </a:prstGeom>
          <a:noFill/>
        </p:spPr>
        <p:txBody>
          <a:bodyPr wrap="square" lIns="0" tIns="0" rIns="0" bIns="0" rtlCol="0">
            <a:spAutoFit/>
          </a:bodyPr>
          <a:lstStyle/>
          <a:p>
            <a:pPr algn="ctr"/>
            <a:r>
              <a:rPr lang="zh-CN" altLang="en-US" sz="2400" dirty="0">
                <a:solidFill>
                  <a:schemeClr val="tx1">
                    <a:lumMod val="75000"/>
                    <a:lumOff val="25000"/>
                  </a:schemeClr>
                </a:solidFill>
                <a:latin typeface="汉仪君黑-45简" panose="020B0604020202020204" charset="-122"/>
                <a:ea typeface="汉仪君黑-45简" panose="020B0604020202020204" charset="-122"/>
                <a:cs typeface="+mn-ea"/>
                <a:sym typeface="汉仪君黑-45简" panose="020B0604020202020204" charset="-122"/>
              </a:rPr>
              <a:t>名单公示</a:t>
            </a:r>
          </a:p>
        </p:txBody>
      </p:sp>
      <p:sp>
        <p:nvSpPr>
          <p:cNvPr id="69" name="TextBox 29"/>
          <p:cNvSpPr txBox="1"/>
          <p:nvPr/>
        </p:nvSpPr>
        <p:spPr>
          <a:xfrm>
            <a:off x="3395345" y="2113915"/>
            <a:ext cx="2992120" cy="1550035"/>
          </a:xfrm>
          <a:prstGeom prst="rect">
            <a:avLst/>
          </a:prstGeom>
          <a:noFill/>
        </p:spPr>
        <p:txBody>
          <a:bodyPr wrap="square" lIns="0" tIns="0" rIns="0" bIns="0" rtlCol="0">
            <a:spAutoFit/>
          </a:bodyPr>
          <a:lstStyle/>
          <a:p>
            <a:pPr marL="0" lvl="1" algn="ctr">
              <a:lnSpc>
                <a:spcPct val="120000"/>
              </a:lnSpc>
            </a:pPr>
            <a:r>
              <a:rPr lang="zh-CN" altLang="en-US" sz="1400" dirty="0">
                <a:solidFill>
                  <a:schemeClr val="tx1">
                    <a:lumMod val="65000"/>
                    <a:lumOff val="35000"/>
                  </a:schemeClr>
                </a:solidFill>
                <a:latin typeface="汉仪君黑-45简" panose="020B0604020202020204" charset="-122"/>
                <a:ea typeface="汉仪君黑-45简" panose="020B0604020202020204" charset="-122"/>
                <a:cs typeface="+mn-ea"/>
                <a:sym typeface="汉仪君黑-45简" panose="020B0604020202020204" charset="-122"/>
              </a:rPr>
              <a:t>省级科技主管部门对信息审核通过的《信息表》进行汇总，发现不符合要求的，退回评价工作机构。省级科技主管部门汇总拟入库企业名单，按批次生成公示文件，在服务平台上公示名单。</a:t>
            </a:r>
          </a:p>
        </p:txBody>
      </p:sp>
      <p:sp>
        <p:nvSpPr>
          <p:cNvPr id="43" name="TextBox 30"/>
          <p:cNvSpPr txBox="1"/>
          <p:nvPr/>
        </p:nvSpPr>
        <p:spPr>
          <a:xfrm>
            <a:off x="9435490" y="1667044"/>
            <a:ext cx="1863090" cy="368935"/>
          </a:xfrm>
          <a:prstGeom prst="rect">
            <a:avLst/>
          </a:prstGeom>
          <a:noFill/>
        </p:spPr>
        <p:txBody>
          <a:bodyPr wrap="square" lIns="0" tIns="0" rIns="0" bIns="0" rtlCol="0">
            <a:spAutoFit/>
          </a:bodyPr>
          <a:lstStyle/>
          <a:p>
            <a:pPr algn="ctr"/>
            <a:r>
              <a:rPr lang="zh-CN" altLang="en-US" sz="2400" dirty="0">
                <a:solidFill>
                  <a:schemeClr val="tx1">
                    <a:lumMod val="75000"/>
                    <a:lumOff val="25000"/>
                  </a:schemeClr>
                </a:solidFill>
                <a:latin typeface="汉仪君黑-45简" panose="020B0604020202020204" charset="-122"/>
                <a:ea typeface="汉仪君黑-45简" panose="020B0604020202020204" charset="-122"/>
                <a:cs typeface="+mn-ea"/>
                <a:sym typeface="汉仪君黑-45简" panose="020B0604020202020204" charset="-122"/>
              </a:rPr>
              <a:t>结果送达</a:t>
            </a:r>
          </a:p>
        </p:txBody>
      </p:sp>
      <p:sp>
        <p:nvSpPr>
          <p:cNvPr id="44" name="TextBox 29"/>
          <p:cNvSpPr txBox="1"/>
          <p:nvPr/>
        </p:nvSpPr>
        <p:spPr>
          <a:xfrm>
            <a:off x="9291345" y="2124244"/>
            <a:ext cx="2290445" cy="774700"/>
          </a:xfrm>
          <a:prstGeom prst="rect">
            <a:avLst/>
          </a:prstGeom>
          <a:noFill/>
        </p:spPr>
        <p:txBody>
          <a:bodyPr wrap="square" lIns="0" tIns="0" rIns="0" bIns="0" rtlCol="0">
            <a:spAutoFit/>
          </a:bodyPr>
          <a:lstStyle/>
          <a:p>
            <a:pPr marL="0" lvl="1" algn="ctr">
              <a:lnSpc>
                <a:spcPct val="120000"/>
              </a:lnSpc>
            </a:pPr>
            <a:r>
              <a:rPr lang="zh-CN" altLang="en-US" sz="1400" dirty="0">
                <a:solidFill>
                  <a:schemeClr val="tx1">
                    <a:lumMod val="65000"/>
                    <a:lumOff val="35000"/>
                  </a:schemeClr>
                </a:solidFill>
                <a:latin typeface="汉仪君黑-45简" panose="020B0604020202020204" charset="-122"/>
                <a:ea typeface="汉仪君黑-45简" panose="020B0604020202020204" charset="-122"/>
                <a:cs typeface="+mn-ea"/>
                <a:sym typeface="汉仪君黑-45简" panose="020B0604020202020204" charset="-122"/>
              </a:rPr>
              <a:t>事项办理进展信息及结果信息将通过在线进度查询的形式告知申请人。</a:t>
            </a:r>
          </a:p>
        </p:txBody>
      </p:sp>
      <p:sp>
        <p:nvSpPr>
          <p:cNvPr id="52" name="TextBox 30"/>
          <p:cNvSpPr txBox="1"/>
          <p:nvPr/>
        </p:nvSpPr>
        <p:spPr>
          <a:xfrm>
            <a:off x="6968832" y="1666659"/>
            <a:ext cx="1863090" cy="368935"/>
          </a:xfrm>
          <a:prstGeom prst="rect">
            <a:avLst/>
          </a:prstGeom>
          <a:noFill/>
        </p:spPr>
        <p:txBody>
          <a:bodyPr wrap="square" lIns="0" tIns="0" rIns="0" bIns="0" rtlCol="0">
            <a:spAutoFit/>
          </a:bodyPr>
          <a:lstStyle/>
          <a:p>
            <a:pPr algn="ctr"/>
            <a:r>
              <a:rPr lang="zh-CN" altLang="en-US" sz="2400" dirty="0">
                <a:solidFill>
                  <a:schemeClr val="tx1">
                    <a:lumMod val="75000"/>
                    <a:lumOff val="25000"/>
                  </a:schemeClr>
                </a:solidFill>
                <a:latin typeface="汉仪君黑-45简" panose="020B0604020202020204" charset="-122"/>
                <a:ea typeface="汉仪君黑-45简" panose="020B0604020202020204" charset="-122"/>
                <a:cs typeface="+mn-ea"/>
                <a:sym typeface="汉仪君黑-45简" panose="020B0604020202020204" charset="-122"/>
              </a:rPr>
              <a:t>入库公告</a:t>
            </a:r>
          </a:p>
        </p:txBody>
      </p:sp>
      <p:sp>
        <p:nvSpPr>
          <p:cNvPr id="53" name="TextBox 29"/>
          <p:cNvSpPr txBox="1"/>
          <p:nvPr/>
        </p:nvSpPr>
        <p:spPr>
          <a:xfrm>
            <a:off x="6824687" y="2123859"/>
            <a:ext cx="2290445" cy="1291590"/>
          </a:xfrm>
          <a:prstGeom prst="rect">
            <a:avLst/>
          </a:prstGeom>
          <a:noFill/>
        </p:spPr>
        <p:txBody>
          <a:bodyPr wrap="square" lIns="0" tIns="0" rIns="0" bIns="0" rtlCol="0">
            <a:spAutoFit/>
          </a:bodyPr>
          <a:lstStyle/>
          <a:p>
            <a:pPr marL="0" lvl="1" algn="ctr">
              <a:lnSpc>
                <a:spcPct val="120000"/>
              </a:lnSpc>
            </a:pPr>
            <a:r>
              <a:rPr lang="zh-CN" altLang="en-US" sz="1400" dirty="0">
                <a:solidFill>
                  <a:schemeClr val="tx1">
                    <a:lumMod val="65000"/>
                    <a:lumOff val="35000"/>
                  </a:schemeClr>
                </a:solidFill>
                <a:latin typeface="汉仪君黑-45简" panose="020B0604020202020204" charset="-122"/>
                <a:ea typeface="汉仪君黑-45简" panose="020B0604020202020204" charset="-122"/>
                <a:cs typeface="+mn-ea"/>
                <a:sym typeface="汉仪君黑-45简" panose="020B0604020202020204" charset="-122"/>
              </a:rPr>
              <a:t>公示无异议的，省级科技主管部门赋予科技型中小企业入库登记编号，登记编号由系统自动生成，包括为18位数字或字母。</a:t>
            </a:r>
          </a:p>
        </p:txBody>
      </p:sp>
      <p:sp>
        <p:nvSpPr>
          <p:cNvPr id="55" name="TextBox 30"/>
          <p:cNvSpPr txBox="1"/>
          <p:nvPr/>
        </p:nvSpPr>
        <p:spPr>
          <a:xfrm>
            <a:off x="906430" y="1666735"/>
            <a:ext cx="1863090" cy="368935"/>
          </a:xfrm>
          <a:prstGeom prst="rect">
            <a:avLst/>
          </a:prstGeom>
          <a:noFill/>
        </p:spPr>
        <p:txBody>
          <a:bodyPr wrap="square" lIns="0" tIns="0" rIns="0" bIns="0" rtlCol="0">
            <a:spAutoFit/>
          </a:bodyPr>
          <a:lstStyle/>
          <a:p>
            <a:pPr algn="ctr"/>
            <a:r>
              <a:rPr lang="zh-CN" altLang="en-US" sz="2400" dirty="0">
                <a:solidFill>
                  <a:schemeClr val="tx1">
                    <a:lumMod val="75000"/>
                    <a:lumOff val="25000"/>
                  </a:schemeClr>
                </a:solidFill>
                <a:latin typeface="汉仪君黑-45简" panose="020B0604020202020204" charset="-122"/>
                <a:ea typeface="汉仪君黑-45简" panose="020B0604020202020204" charset="-122"/>
                <a:cs typeface="+mn-ea"/>
                <a:sym typeface="汉仪君黑-45简" panose="020B0604020202020204" charset="-122"/>
              </a:rPr>
              <a:t>形式审查</a:t>
            </a:r>
          </a:p>
        </p:txBody>
      </p:sp>
      <p:sp>
        <p:nvSpPr>
          <p:cNvPr id="56" name="TextBox 29"/>
          <p:cNvSpPr txBox="1"/>
          <p:nvPr/>
        </p:nvSpPr>
        <p:spPr>
          <a:xfrm>
            <a:off x="771810" y="2113775"/>
            <a:ext cx="2290445" cy="1033145"/>
          </a:xfrm>
          <a:prstGeom prst="rect">
            <a:avLst/>
          </a:prstGeom>
          <a:noFill/>
        </p:spPr>
        <p:txBody>
          <a:bodyPr wrap="square" lIns="0" tIns="0" rIns="0" bIns="0" rtlCol="0">
            <a:spAutoFit/>
          </a:bodyPr>
          <a:lstStyle/>
          <a:p>
            <a:pPr marL="0" lvl="1" algn="ctr">
              <a:lnSpc>
                <a:spcPct val="120000"/>
              </a:lnSpc>
            </a:pPr>
            <a:r>
              <a:rPr lang="zh-CN" altLang="en-US" sz="1400" dirty="0">
                <a:solidFill>
                  <a:schemeClr val="tx1">
                    <a:lumMod val="65000"/>
                    <a:lumOff val="35000"/>
                  </a:schemeClr>
                </a:solidFill>
                <a:latin typeface="汉仪君黑-45简" panose="020B0604020202020204" charset="-122"/>
                <a:ea typeface="汉仪君黑-45简" panose="020B0604020202020204" charset="-122"/>
                <a:cs typeface="+mn-ea"/>
                <a:sym typeface="汉仪君黑-45简" panose="020B0604020202020204" charset="-122"/>
              </a:rPr>
              <a:t>评价工作机构通过“评价工作系统”对企业提交的《信息表》及相关附件进行形式审查。</a:t>
            </a:r>
          </a:p>
        </p:txBody>
      </p:sp>
      <p:sp>
        <p:nvSpPr>
          <p:cNvPr id="26" name="文本框 25"/>
          <p:cNvSpPr txBox="1"/>
          <p:nvPr/>
        </p:nvSpPr>
        <p:spPr>
          <a:xfrm>
            <a:off x="1013460" y="481330"/>
            <a:ext cx="3783330" cy="398780"/>
          </a:xfrm>
          <a:prstGeom prst="rect">
            <a:avLst/>
          </a:prstGeom>
          <a:noFill/>
        </p:spPr>
        <p:txBody>
          <a:bodyPr wrap="square" rtlCol="0">
            <a:spAutoFit/>
          </a:bodyPr>
          <a:lstStyle/>
          <a:p>
            <a:pPr lvl="0" algn="dist" defTabSz="1219200">
              <a:defRPr/>
            </a:pPr>
            <a:r>
              <a:rPr kumimoji="1" lang="zh-CN" altLang="en-US" sz="2000" dirty="0">
                <a:solidFill>
                  <a:srgbClr val="BD0102"/>
                </a:solidFill>
                <a:latin typeface="汉仪君黑-45简" panose="020B0604020202020204" charset="-122"/>
                <a:ea typeface="汉仪君黑-45简" panose="020B0604020202020204" charset="-122"/>
                <a:cs typeface="汉仪君黑-45简" panose="020B0604020202020204" charset="-122"/>
                <a:sym typeface="+mn-ea"/>
              </a:rPr>
              <a:t>科技型中小企业入库流程</a:t>
            </a:r>
          </a:p>
        </p:txBody>
      </p:sp>
      <p:grpSp>
        <p:nvGrpSpPr>
          <p:cNvPr id="27" name="组合 26"/>
          <p:cNvGrpSpPr/>
          <p:nvPr/>
        </p:nvGrpSpPr>
        <p:grpSpPr>
          <a:xfrm>
            <a:off x="321310" y="268605"/>
            <a:ext cx="11435715" cy="695960"/>
            <a:chOff x="750" y="523"/>
            <a:chExt cx="18009" cy="1096"/>
          </a:xfrm>
        </p:grpSpPr>
        <p:sp>
          <p:nvSpPr>
            <p:cNvPr id="28" name="星形: 五角 18"/>
            <p:cNvSpPr/>
            <p:nvPr/>
          </p:nvSpPr>
          <p:spPr>
            <a:xfrm>
              <a:off x="750" y="523"/>
              <a:ext cx="1206" cy="1096"/>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君黑-45简" panose="020B0604020202020204" charset="-122"/>
                <a:ea typeface="汉仪君黑-45简" panose="020B0604020202020204" charset="-122"/>
                <a:cs typeface="汉仪君黑-45简" panose="020B0604020202020204" charset="-122"/>
              </a:endParaRPr>
            </a:p>
          </p:txBody>
        </p:sp>
        <p:cxnSp>
          <p:nvCxnSpPr>
            <p:cNvPr id="29" name="直接连接符 20"/>
            <p:cNvCxnSpPr/>
            <p:nvPr/>
          </p:nvCxnSpPr>
          <p:spPr>
            <a:xfrm>
              <a:off x="1840" y="1486"/>
              <a:ext cx="16919" cy="0"/>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7883" y="1210"/>
              <a:ext cx="10839" cy="0"/>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bwMode="auto">
          <a:xfrm>
            <a:off x="1250950" y="4545330"/>
            <a:ext cx="10062210" cy="1675765"/>
          </a:xfrm>
          <a:prstGeom prst="rect">
            <a:avLst/>
          </a:prstGeom>
          <a:solidFill>
            <a:schemeClr val="bg1">
              <a:lumMod val="85000"/>
              <a:alpha val="26000"/>
            </a:schemeClr>
          </a:solidFill>
          <a:ln w="9525"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汉仪君黑-45简" panose="020B0604020202020204" charset="-122"/>
              <a:buNone/>
              <a:defRPr/>
            </a:pPr>
            <a:endParaRPr kumimoji="0" lang="zh-CN" altLang="en-US" sz="1800" b="0" i="0" u="none" strike="noStrike" kern="1200" cap="none" spc="0" normalizeH="0" baseline="0" noProof="0" dirty="0">
              <a:ln>
                <a:noFill/>
              </a:ln>
              <a:solidFill>
                <a:srgbClr val="3D3D3D"/>
              </a:solidFill>
              <a:effectLst/>
              <a:uLnTx/>
              <a:uFillTx/>
              <a:latin typeface="汉仪君黑-45简" panose="020B0604020202020204" charset="-122"/>
              <a:ea typeface="汉仪君黑-45简" panose="020B0604020202020204" charset="-122"/>
              <a:cs typeface="汉仪君黑-45简" panose="020B0604020202020204" charset="-122"/>
            </a:endParaRPr>
          </a:p>
        </p:txBody>
      </p:sp>
      <p:sp>
        <p:nvSpPr>
          <p:cNvPr id="23" name="矩形 22"/>
          <p:cNvSpPr/>
          <p:nvPr/>
        </p:nvSpPr>
        <p:spPr bwMode="auto">
          <a:xfrm>
            <a:off x="1250950" y="2472690"/>
            <a:ext cx="10062210" cy="1883410"/>
          </a:xfrm>
          <a:prstGeom prst="rect">
            <a:avLst/>
          </a:prstGeom>
          <a:solidFill>
            <a:schemeClr val="bg1">
              <a:lumMod val="85000"/>
              <a:alpha val="26000"/>
            </a:schemeClr>
          </a:solidFill>
          <a:ln w="9525"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汉仪君黑-45简" panose="020B0604020202020204" charset="-122"/>
              <a:buNone/>
              <a:defRPr/>
            </a:pPr>
            <a:endParaRPr kumimoji="0" lang="zh-CN" altLang="en-US" sz="1800" b="0" i="0" u="none" strike="noStrike" kern="1200" cap="none" spc="0" normalizeH="0" baseline="0" noProof="0" dirty="0">
              <a:ln>
                <a:noFill/>
              </a:ln>
              <a:solidFill>
                <a:srgbClr val="3D3D3D"/>
              </a:solidFill>
              <a:effectLst/>
              <a:uLnTx/>
              <a:uFillTx/>
              <a:latin typeface="汉仪君黑-45简" panose="020B0604020202020204" charset="-122"/>
              <a:ea typeface="汉仪君黑-45简" panose="020B0604020202020204" charset="-122"/>
              <a:cs typeface="汉仪君黑-45简" panose="020B0604020202020204" charset="-122"/>
            </a:endParaRPr>
          </a:p>
        </p:txBody>
      </p:sp>
      <p:sp>
        <p:nvSpPr>
          <p:cNvPr id="5" name="文本框 4"/>
          <p:cNvSpPr txBox="1"/>
          <p:nvPr/>
        </p:nvSpPr>
        <p:spPr>
          <a:xfrm>
            <a:off x="1602740" y="3148330"/>
            <a:ext cx="9625965" cy="1076325"/>
          </a:xfrm>
          <a:prstGeom prst="rect">
            <a:avLst/>
          </a:prstGeom>
          <a:noFill/>
        </p:spPr>
        <p:txBody>
          <a:bodyPr wrap="square" rtlCol="0">
            <a:spAutoFit/>
          </a:bodyPr>
          <a:lstStyle/>
          <a:p>
            <a:pPr algn="just" fontAlgn="auto">
              <a:lnSpc>
                <a:spcPct val="100000"/>
              </a:lnSpc>
            </a:pPr>
            <a:r>
              <a:rPr lang="zh-CN" altLang="en-US" sz="1600" dirty="0">
                <a:solidFill>
                  <a:schemeClr val="tx1">
                    <a:lumMod val="75000"/>
                    <a:lumOff val="25000"/>
                  </a:schemeClr>
                </a:solidFill>
                <a:latin typeface="+mn-ea"/>
                <a:cs typeface="汉仪君黑-45简" panose="020B0604020202020204" charset="-122"/>
                <a:sym typeface="+mn-lt"/>
              </a:rPr>
              <a:t>已确认的科技型中小企业有下列行为之一的，由省级科技主管部门撤销其科技型中小企业资格，并在平台上公告。（1）企业发生重大变化，不再符合《评价办法》第二章规定条件的；（2）存在严重弄虚作假行为的；（3）发生科研严重失信行为的；（4）发生重大安全、重大质量事故或有严重环境违法行为的；（5）被列入经营异常名录和严重违法失信企业名单的。</a:t>
            </a:r>
          </a:p>
        </p:txBody>
      </p:sp>
      <p:sp>
        <p:nvSpPr>
          <p:cNvPr id="33" name="椭圆 32"/>
          <p:cNvSpPr/>
          <p:nvPr/>
        </p:nvSpPr>
        <p:spPr bwMode="auto">
          <a:xfrm>
            <a:off x="1025931" y="2608666"/>
            <a:ext cx="530964" cy="530964"/>
          </a:xfrm>
          <a:prstGeom prst="ellipse">
            <a:avLst/>
          </a:prstGeom>
          <a:gradFill>
            <a:gsLst>
              <a:gs pos="0">
                <a:srgbClr val="C30F0F">
                  <a:lumMod val="90000"/>
                  <a:lumOff val="10000"/>
                </a:srgbClr>
              </a:gs>
              <a:gs pos="45000">
                <a:srgbClr val="C30F0F"/>
              </a:gs>
            </a:gsLst>
            <a:lin ang="5400000" scaled="1"/>
          </a:gradFill>
          <a:ln>
            <a:noFill/>
          </a:ln>
          <a:effectLst>
            <a:outerShdw blurRad="254000" dist="101600" dir="5400000" algn="ctr" rotWithShape="0">
              <a:srgbClr val="C30F0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nchorCtr="0"/>
          <a:lstStyle/>
          <a:p>
            <a:pPr algn="ctr"/>
            <a:endParaRPr lang="zh-CN" altLang="en-US" sz="2400" dirty="0">
              <a:ln w="19050">
                <a:noFill/>
              </a:ln>
              <a:gradFill>
                <a:gsLst>
                  <a:gs pos="100000">
                    <a:srgbClr val="E9BE61"/>
                  </a:gs>
                  <a:gs pos="49000">
                    <a:srgbClr val="FEEFAC"/>
                  </a:gs>
                </a:gsLst>
                <a:lin ang="5400000" scaled="0"/>
              </a:gradFill>
              <a:latin typeface="汉仪君黑-45简" panose="020B0604020202020204" charset="-122"/>
              <a:ea typeface="汉仪君黑-45简" panose="020B0604020202020204" charset="-122"/>
              <a:cs typeface="汉仪君黑-45简" panose="020B0604020202020204" charset="-122"/>
            </a:endParaRPr>
          </a:p>
        </p:txBody>
      </p:sp>
      <p:sp>
        <p:nvSpPr>
          <p:cNvPr id="34" name="图形 31"/>
          <p:cNvSpPr/>
          <p:nvPr/>
        </p:nvSpPr>
        <p:spPr>
          <a:xfrm>
            <a:off x="1130437" y="2753966"/>
            <a:ext cx="321952" cy="240364"/>
          </a:xfrm>
          <a:custGeom>
            <a:avLst/>
            <a:gdLst>
              <a:gd name="connsiteX0" fmla="*/ 728011 w 1903876"/>
              <a:gd name="connsiteY0" fmla="*/ 449108 h 1421398"/>
              <a:gd name="connsiteX1" fmla="*/ 281008 w 1903876"/>
              <a:gd name="connsiteY1" fmla="*/ 449108 h 1421398"/>
              <a:gd name="connsiteX2" fmla="*/ 254496 w 1903876"/>
              <a:gd name="connsiteY2" fmla="*/ 475673 h 1421398"/>
              <a:gd name="connsiteX3" fmla="*/ 281008 w 1903876"/>
              <a:gd name="connsiteY3" fmla="*/ 502165 h 1421398"/>
              <a:gd name="connsiteX4" fmla="*/ 728013 w 1903876"/>
              <a:gd name="connsiteY4" fmla="*/ 502165 h 1421398"/>
              <a:gd name="connsiteX5" fmla="*/ 754452 w 1903876"/>
              <a:gd name="connsiteY5" fmla="*/ 475673 h 1421398"/>
              <a:gd name="connsiteX6" fmla="*/ 728011 w 1903876"/>
              <a:gd name="connsiteY6" fmla="*/ 449108 h 1421398"/>
              <a:gd name="connsiteX7" fmla="*/ 728011 w 1903876"/>
              <a:gd name="connsiteY7" fmla="*/ 667405 h 1421398"/>
              <a:gd name="connsiteX8" fmla="*/ 281008 w 1903876"/>
              <a:gd name="connsiteY8" fmla="*/ 667405 h 1421398"/>
              <a:gd name="connsiteX9" fmla="*/ 254496 w 1903876"/>
              <a:gd name="connsiteY9" fmla="*/ 693967 h 1421398"/>
              <a:gd name="connsiteX10" fmla="*/ 281008 w 1903876"/>
              <a:gd name="connsiteY10" fmla="*/ 720498 h 1421398"/>
              <a:gd name="connsiteX11" fmla="*/ 728013 w 1903876"/>
              <a:gd name="connsiteY11" fmla="*/ 720498 h 1421398"/>
              <a:gd name="connsiteX12" fmla="*/ 754452 w 1903876"/>
              <a:gd name="connsiteY12" fmla="*/ 693967 h 1421398"/>
              <a:gd name="connsiteX13" fmla="*/ 728011 w 1903876"/>
              <a:gd name="connsiteY13" fmla="*/ 667405 h 1421398"/>
              <a:gd name="connsiteX14" fmla="*/ 728011 w 1903876"/>
              <a:gd name="connsiteY14" fmla="*/ 885775 h 1421398"/>
              <a:gd name="connsiteX15" fmla="*/ 281008 w 1903876"/>
              <a:gd name="connsiteY15" fmla="*/ 885775 h 1421398"/>
              <a:gd name="connsiteX16" fmla="*/ 254496 w 1903876"/>
              <a:gd name="connsiteY16" fmla="*/ 912333 h 1421398"/>
              <a:gd name="connsiteX17" fmla="*/ 281008 w 1903876"/>
              <a:gd name="connsiteY17" fmla="*/ 938864 h 1421398"/>
              <a:gd name="connsiteX18" fmla="*/ 728013 w 1903876"/>
              <a:gd name="connsiteY18" fmla="*/ 938864 h 1421398"/>
              <a:gd name="connsiteX19" fmla="*/ 754452 w 1903876"/>
              <a:gd name="connsiteY19" fmla="*/ 912333 h 1421398"/>
              <a:gd name="connsiteX20" fmla="*/ 728011 w 1903876"/>
              <a:gd name="connsiteY20" fmla="*/ 885775 h 1421398"/>
              <a:gd name="connsiteX21" fmla="*/ 1147980 w 1903876"/>
              <a:gd name="connsiteY21" fmla="*/ 475673 h 1421398"/>
              <a:gd name="connsiteX22" fmla="*/ 1174420 w 1903876"/>
              <a:gd name="connsiteY22" fmla="*/ 502165 h 1421398"/>
              <a:gd name="connsiteX23" fmla="*/ 1621419 w 1903876"/>
              <a:gd name="connsiteY23" fmla="*/ 502165 h 1421398"/>
              <a:gd name="connsiteX24" fmla="*/ 1647897 w 1903876"/>
              <a:gd name="connsiteY24" fmla="*/ 475673 h 1421398"/>
              <a:gd name="connsiteX25" fmla="*/ 1621419 w 1903876"/>
              <a:gd name="connsiteY25" fmla="*/ 449108 h 1421398"/>
              <a:gd name="connsiteX26" fmla="*/ 1174423 w 1903876"/>
              <a:gd name="connsiteY26" fmla="*/ 449108 h 1421398"/>
              <a:gd name="connsiteX27" fmla="*/ 1147980 w 1903876"/>
              <a:gd name="connsiteY27" fmla="*/ 475673 h 1421398"/>
              <a:gd name="connsiteX28" fmla="*/ 1621426 w 1903876"/>
              <a:gd name="connsiteY28" fmla="*/ 667405 h 1421398"/>
              <a:gd name="connsiteX29" fmla="*/ 1174423 w 1903876"/>
              <a:gd name="connsiteY29" fmla="*/ 667405 h 1421398"/>
              <a:gd name="connsiteX30" fmla="*/ 1147984 w 1903876"/>
              <a:gd name="connsiteY30" fmla="*/ 693967 h 1421398"/>
              <a:gd name="connsiteX31" fmla="*/ 1174423 w 1903876"/>
              <a:gd name="connsiteY31" fmla="*/ 720498 h 1421398"/>
              <a:gd name="connsiteX32" fmla="*/ 1621426 w 1903876"/>
              <a:gd name="connsiteY32" fmla="*/ 720498 h 1421398"/>
              <a:gd name="connsiteX33" fmla="*/ 1647901 w 1903876"/>
              <a:gd name="connsiteY33" fmla="*/ 693967 h 1421398"/>
              <a:gd name="connsiteX34" fmla="*/ 1621426 w 1903876"/>
              <a:gd name="connsiteY34" fmla="*/ 667405 h 1421398"/>
              <a:gd name="connsiteX35" fmla="*/ 1621426 w 1903876"/>
              <a:gd name="connsiteY35" fmla="*/ 885775 h 1421398"/>
              <a:gd name="connsiteX36" fmla="*/ 1174423 w 1903876"/>
              <a:gd name="connsiteY36" fmla="*/ 885775 h 1421398"/>
              <a:gd name="connsiteX37" fmla="*/ 1147984 w 1903876"/>
              <a:gd name="connsiteY37" fmla="*/ 912333 h 1421398"/>
              <a:gd name="connsiteX38" fmla="*/ 1174423 w 1903876"/>
              <a:gd name="connsiteY38" fmla="*/ 938864 h 1421398"/>
              <a:gd name="connsiteX39" fmla="*/ 1621426 w 1903876"/>
              <a:gd name="connsiteY39" fmla="*/ 938864 h 1421398"/>
              <a:gd name="connsiteX40" fmla="*/ 1647901 w 1903876"/>
              <a:gd name="connsiteY40" fmla="*/ 912333 h 1421398"/>
              <a:gd name="connsiteX41" fmla="*/ 1621426 w 1903876"/>
              <a:gd name="connsiteY41" fmla="*/ 885775 h 1421398"/>
              <a:gd name="connsiteX42" fmla="*/ 1394820 w 1903876"/>
              <a:gd name="connsiteY42" fmla="*/ 0 h 1421398"/>
              <a:gd name="connsiteX43" fmla="*/ 951943 w 1903876"/>
              <a:gd name="connsiteY43" fmla="*/ 89756 h 1421398"/>
              <a:gd name="connsiteX44" fmla="*/ 509066 w 1903876"/>
              <a:gd name="connsiteY44" fmla="*/ 0 h 1421398"/>
              <a:gd name="connsiteX45" fmla="*/ 0 w 1903876"/>
              <a:gd name="connsiteY45" fmla="*/ 196462 h 1421398"/>
              <a:gd name="connsiteX46" fmla="*/ 0 w 1903876"/>
              <a:gd name="connsiteY46" fmla="*/ 1355108 h 1421398"/>
              <a:gd name="connsiteX47" fmla="*/ 23573 w 1903876"/>
              <a:gd name="connsiteY47" fmla="*/ 1405817 h 1421398"/>
              <a:gd name="connsiteX48" fmla="*/ 77490 w 1903876"/>
              <a:gd name="connsiteY48" fmla="*/ 1420419 h 1421398"/>
              <a:gd name="connsiteX49" fmla="*/ 509062 w 1903876"/>
              <a:gd name="connsiteY49" fmla="*/ 1385919 h 1421398"/>
              <a:gd name="connsiteX50" fmla="*/ 940637 w 1903876"/>
              <a:gd name="connsiteY50" fmla="*/ 1420419 h 1421398"/>
              <a:gd name="connsiteX51" fmla="*/ 945953 w 1903876"/>
              <a:gd name="connsiteY51" fmla="*/ 1420944 h 1421398"/>
              <a:gd name="connsiteX52" fmla="*/ 950153 w 1903876"/>
              <a:gd name="connsiteY52" fmla="*/ 1421206 h 1421398"/>
              <a:gd name="connsiteX53" fmla="*/ 951941 w 1903876"/>
              <a:gd name="connsiteY53" fmla="*/ 1421391 h 1421398"/>
              <a:gd name="connsiteX54" fmla="*/ 962502 w 1903876"/>
              <a:gd name="connsiteY54" fmla="*/ 1420460 h 1421398"/>
              <a:gd name="connsiteX55" fmla="*/ 963243 w 1903876"/>
              <a:gd name="connsiteY55" fmla="*/ 1420419 h 1421398"/>
              <a:gd name="connsiteX56" fmla="*/ 1394822 w 1903876"/>
              <a:gd name="connsiteY56" fmla="*/ 1385919 h 1421398"/>
              <a:gd name="connsiteX57" fmla="*/ 1826394 w 1903876"/>
              <a:gd name="connsiteY57" fmla="*/ 1420419 h 1421398"/>
              <a:gd name="connsiteX58" fmla="*/ 1837696 w 1903876"/>
              <a:gd name="connsiteY58" fmla="*/ 1421389 h 1421398"/>
              <a:gd name="connsiteX59" fmla="*/ 1880315 w 1903876"/>
              <a:gd name="connsiteY59" fmla="*/ 1405817 h 1421398"/>
              <a:gd name="connsiteX60" fmla="*/ 1903877 w 1903876"/>
              <a:gd name="connsiteY60" fmla="*/ 1355108 h 1421398"/>
              <a:gd name="connsiteX61" fmla="*/ 1903877 w 1903876"/>
              <a:gd name="connsiteY61" fmla="*/ 196462 h 1421398"/>
              <a:gd name="connsiteX62" fmla="*/ 1394820 w 1903876"/>
              <a:gd name="connsiteY62" fmla="*/ 0 h 1421398"/>
              <a:gd name="connsiteX63" fmla="*/ 132377 w 1903876"/>
              <a:gd name="connsiteY63" fmla="*/ 1277796 h 1421398"/>
              <a:gd name="connsiteX64" fmla="*/ 132377 w 1903876"/>
              <a:gd name="connsiteY64" fmla="*/ 204845 h 1421398"/>
              <a:gd name="connsiteX65" fmla="*/ 509062 w 1903876"/>
              <a:gd name="connsiteY65" fmla="*/ 132639 h 1421398"/>
              <a:gd name="connsiteX66" fmla="*/ 885747 w 1903876"/>
              <a:gd name="connsiteY66" fmla="*/ 204845 h 1421398"/>
              <a:gd name="connsiteX67" fmla="*/ 885747 w 1903876"/>
              <a:gd name="connsiteY67" fmla="*/ 1277797 h 1421398"/>
              <a:gd name="connsiteX68" fmla="*/ 509062 w 1903876"/>
              <a:gd name="connsiteY68" fmla="*/ 1253244 h 1421398"/>
              <a:gd name="connsiteX69" fmla="*/ 132377 w 1903876"/>
              <a:gd name="connsiteY69" fmla="*/ 1277796 h 1421398"/>
              <a:gd name="connsiteX70" fmla="*/ 1771505 w 1903876"/>
              <a:gd name="connsiteY70" fmla="*/ 1277796 h 1421398"/>
              <a:gd name="connsiteX71" fmla="*/ 1018130 w 1903876"/>
              <a:gd name="connsiteY71" fmla="*/ 1277796 h 1421398"/>
              <a:gd name="connsiteX72" fmla="*/ 1018130 w 1903876"/>
              <a:gd name="connsiteY72" fmla="*/ 204845 h 1421398"/>
              <a:gd name="connsiteX73" fmla="*/ 1394820 w 1903876"/>
              <a:gd name="connsiteY73" fmla="*/ 132639 h 1421398"/>
              <a:gd name="connsiteX74" fmla="*/ 1771503 w 1903876"/>
              <a:gd name="connsiteY74" fmla="*/ 204845 h 1421398"/>
              <a:gd name="connsiteX75" fmla="*/ 1771505 w 1903876"/>
              <a:gd name="connsiteY75" fmla="*/ 1277796 h 1421398"/>
              <a:gd name="connsiteX76" fmla="*/ 1771505 w 1903876"/>
              <a:gd name="connsiteY76" fmla="*/ 1277796 h 142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903876" h="1421398">
                <a:moveTo>
                  <a:pt x="728011" y="449108"/>
                </a:moveTo>
                <a:lnTo>
                  <a:pt x="281008" y="449108"/>
                </a:lnTo>
                <a:cubicBezTo>
                  <a:pt x="266319" y="449108"/>
                  <a:pt x="254496" y="460993"/>
                  <a:pt x="254496" y="475673"/>
                </a:cubicBezTo>
                <a:cubicBezTo>
                  <a:pt x="254496" y="490279"/>
                  <a:pt x="266319" y="502165"/>
                  <a:pt x="281008" y="502165"/>
                </a:cubicBezTo>
                <a:lnTo>
                  <a:pt x="728013" y="502165"/>
                </a:lnTo>
                <a:cubicBezTo>
                  <a:pt x="742590" y="502165"/>
                  <a:pt x="754452" y="490281"/>
                  <a:pt x="754452" y="475673"/>
                </a:cubicBezTo>
                <a:cubicBezTo>
                  <a:pt x="754451" y="460995"/>
                  <a:pt x="742590" y="449108"/>
                  <a:pt x="728011" y="449108"/>
                </a:cubicBezTo>
                <a:close/>
                <a:moveTo>
                  <a:pt x="728011" y="667405"/>
                </a:moveTo>
                <a:lnTo>
                  <a:pt x="281008" y="667405"/>
                </a:lnTo>
                <a:cubicBezTo>
                  <a:pt x="266319" y="667405"/>
                  <a:pt x="254496" y="679326"/>
                  <a:pt x="254496" y="693967"/>
                </a:cubicBezTo>
                <a:cubicBezTo>
                  <a:pt x="254496" y="708649"/>
                  <a:pt x="266319" y="720498"/>
                  <a:pt x="281008" y="720498"/>
                </a:cubicBezTo>
                <a:lnTo>
                  <a:pt x="728013" y="720498"/>
                </a:lnTo>
                <a:cubicBezTo>
                  <a:pt x="742590" y="720498"/>
                  <a:pt x="754452" y="708651"/>
                  <a:pt x="754452" y="693967"/>
                </a:cubicBezTo>
                <a:cubicBezTo>
                  <a:pt x="754451" y="679324"/>
                  <a:pt x="742590" y="667405"/>
                  <a:pt x="728011" y="667405"/>
                </a:cubicBezTo>
                <a:close/>
                <a:moveTo>
                  <a:pt x="728011" y="885775"/>
                </a:moveTo>
                <a:lnTo>
                  <a:pt x="281008" y="885775"/>
                </a:lnTo>
                <a:cubicBezTo>
                  <a:pt x="266319" y="885775"/>
                  <a:pt x="254496" y="897692"/>
                  <a:pt x="254496" y="912333"/>
                </a:cubicBezTo>
                <a:cubicBezTo>
                  <a:pt x="254496" y="926980"/>
                  <a:pt x="266319" y="938864"/>
                  <a:pt x="281008" y="938864"/>
                </a:cubicBezTo>
                <a:lnTo>
                  <a:pt x="728013" y="938864"/>
                </a:lnTo>
                <a:cubicBezTo>
                  <a:pt x="742590" y="938864"/>
                  <a:pt x="754452" y="926980"/>
                  <a:pt x="754452" y="912333"/>
                </a:cubicBezTo>
                <a:cubicBezTo>
                  <a:pt x="754451" y="897692"/>
                  <a:pt x="742590" y="885775"/>
                  <a:pt x="728011" y="885775"/>
                </a:cubicBezTo>
                <a:close/>
                <a:moveTo>
                  <a:pt x="1147980" y="475673"/>
                </a:moveTo>
                <a:cubicBezTo>
                  <a:pt x="1147980" y="490279"/>
                  <a:pt x="1159802" y="502165"/>
                  <a:pt x="1174420" y="502165"/>
                </a:cubicBezTo>
                <a:lnTo>
                  <a:pt x="1621419" y="502165"/>
                </a:lnTo>
                <a:cubicBezTo>
                  <a:pt x="1636072" y="502165"/>
                  <a:pt x="1647897" y="490281"/>
                  <a:pt x="1647897" y="475673"/>
                </a:cubicBezTo>
                <a:cubicBezTo>
                  <a:pt x="1647897" y="460995"/>
                  <a:pt x="1636076" y="449108"/>
                  <a:pt x="1621419" y="449108"/>
                </a:cubicBezTo>
                <a:lnTo>
                  <a:pt x="1174423" y="449108"/>
                </a:lnTo>
                <a:cubicBezTo>
                  <a:pt x="1159809" y="449108"/>
                  <a:pt x="1147980" y="460995"/>
                  <a:pt x="1147980" y="475673"/>
                </a:cubicBezTo>
                <a:close/>
                <a:moveTo>
                  <a:pt x="1621426" y="667405"/>
                </a:moveTo>
                <a:lnTo>
                  <a:pt x="1174423" y="667405"/>
                </a:lnTo>
                <a:cubicBezTo>
                  <a:pt x="1159807" y="667405"/>
                  <a:pt x="1147984" y="679326"/>
                  <a:pt x="1147984" y="693967"/>
                </a:cubicBezTo>
                <a:cubicBezTo>
                  <a:pt x="1147984" y="708649"/>
                  <a:pt x="1159807" y="720498"/>
                  <a:pt x="1174423" y="720498"/>
                </a:cubicBezTo>
                <a:lnTo>
                  <a:pt x="1621426" y="720498"/>
                </a:lnTo>
                <a:cubicBezTo>
                  <a:pt x="1636076" y="720498"/>
                  <a:pt x="1647901" y="708651"/>
                  <a:pt x="1647901" y="693967"/>
                </a:cubicBezTo>
                <a:cubicBezTo>
                  <a:pt x="1647897" y="679324"/>
                  <a:pt x="1636076" y="667405"/>
                  <a:pt x="1621426" y="667405"/>
                </a:cubicBezTo>
                <a:close/>
                <a:moveTo>
                  <a:pt x="1621426" y="885775"/>
                </a:moveTo>
                <a:lnTo>
                  <a:pt x="1174423" y="885775"/>
                </a:lnTo>
                <a:cubicBezTo>
                  <a:pt x="1159807" y="885775"/>
                  <a:pt x="1147984" y="897692"/>
                  <a:pt x="1147984" y="912333"/>
                </a:cubicBezTo>
                <a:cubicBezTo>
                  <a:pt x="1147984" y="926980"/>
                  <a:pt x="1159807" y="938864"/>
                  <a:pt x="1174423" y="938864"/>
                </a:cubicBezTo>
                <a:lnTo>
                  <a:pt x="1621426" y="938864"/>
                </a:lnTo>
                <a:cubicBezTo>
                  <a:pt x="1636076" y="938864"/>
                  <a:pt x="1647901" y="926980"/>
                  <a:pt x="1647901" y="912333"/>
                </a:cubicBezTo>
                <a:cubicBezTo>
                  <a:pt x="1647897" y="897692"/>
                  <a:pt x="1636076" y="885775"/>
                  <a:pt x="1621426" y="885775"/>
                </a:cubicBezTo>
                <a:close/>
                <a:moveTo>
                  <a:pt x="1394820" y="0"/>
                </a:moveTo>
                <a:cubicBezTo>
                  <a:pt x="1230756" y="0"/>
                  <a:pt x="1047507" y="25150"/>
                  <a:pt x="951943" y="89756"/>
                </a:cubicBezTo>
                <a:cubicBezTo>
                  <a:pt x="856374" y="25150"/>
                  <a:pt x="673165" y="0"/>
                  <a:pt x="509066" y="0"/>
                </a:cubicBezTo>
                <a:cubicBezTo>
                  <a:pt x="274203" y="0"/>
                  <a:pt x="0" y="51420"/>
                  <a:pt x="0" y="196462"/>
                </a:cubicBezTo>
                <a:lnTo>
                  <a:pt x="0" y="1355108"/>
                </a:lnTo>
                <a:cubicBezTo>
                  <a:pt x="0" y="1374742"/>
                  <a:pt x="8624" y="1393221"/>
                  <a:pt x="23573" y="1405817"/>
                </a:cubicBezTo>
                <a:cubicBezTo>
                  <a:pt x="38521" y="1418412"/>
                  <a:pt x="58231" y="1423774"/>
                  <a:pt x="77490" y="1420419"/>
                </a:cubicBezTo>
                <a:cubicBezTo>
                  <a:pt x="207714" y="1397848"/>
                  <a:pt x="356902" y="1385919"/>
                  <a:pt x="509062" y="1385919"/>
                </a:cubicBezTo>
                <a:cubicBezTo>
                  <a:pt x="661226" y="1385919"/>
                  <a:pt x="810412" y="1397844"/>
                  <a:pt x="940637" y="1420419"/>
                </a:cubicBezTo>
                <a:cubicBezTo>
                  <a:pt x="942420" y="1420758"/>
                  <a:pt x="944167" y="1420758"/>
                  <a:pt x="945953" y="1420944"/>
                </a:cubicBezTo>
                <a:cubicBezTo>
                  <a:pt x="947364" y="1421056"/>
                  <a:pt x="948738" y="1421165"/>
                  <a:pt x="950153" y="1421206"/>
                </a:cubicBezTo>
                <a:cubicBezTo>
                  <a:pt x="950745" y="1421279"/>
                  <a:pt x="951347" y="1421391"/>
                  <a:pt x="951941" y="1421391"/>
                </a:cubicBezTo>
                <a:cubicBezTo>
                  <a:pt x="955473" y="1421391"/>
                  <a:pt x="959006" y="1421093"/>
                  <a:pt x="962502" y="1420460"/>
                </a:cubicBezTo>
                <a:cubicBezTo>
                  <a:pt x="962723" y="1420419"/>
                  <a:pt x="962944" y="1420460"/>
                  <a:pt x="963243" y="1420419"/>
                </a:cubicBezTo>
                <a:cubicBezTo>
                  <a:pt x="1093472" y="1397848"/>
                  <a:pt x="1242658" y="1385919"/>
                  <a:pt x="1394822" y="1385919"/>
                </a:cubicBezTo>
                <a:cubicBezTo>
                  <a:pt x="1546979" y="1385919"/>
                  <a:pt x="1696206" y="1397844"/>
                  <a:pt x="1826394" y="1420419"/>
                </a:cubicBezTo>
                <a:cubicBezTo>
                  <a:pt x="1830154" y="1421091"/>
                  <a:pt x="1833977" y="1421389"/>
                  <a:pt x="1837696" y="1421389"/>
                </a:cubicBezTo>
                <a:cubicBezTo>
                  <a:pt x="1853164" y="1421389"/>
                  <a:pt x="1868265" y="1415988"/>
                  <a:pt x="1880315" y="1405817"/>
                </a:cubicBezTo>
                <a:cubicBezTo>
                  <a:pt x="1895262" y="1393221"/>
                  <a:pt x="1903877" y="1374746"/>
                  <a:pt x="1903877" y="1355108"/>
                </a:cubicBezTo>
                <a:lnTo>
                  <a:pt x="1903877" y="196462"/>
                </a:lnTo>
                <a:cubicBezTo>
                  <a:pt x="1903877" y="51416"/>
                  <a:pt x="1629677" y="0"/>
                  <a:pt x="1394820" y="0"/>
                </a:cubicBezTo>
                <a:close/>
                <a:moveTo>
                  <a:pt x="132377" y="1277796"/>
                </a:moveTo>
                <a:lnTo>
                  <a:pt x="132377" y="204845"/>
                </a:lnTo>
                <a:cubicBezTo>
                  <a:pt x="159147" y="178575"/>
                  <a:pt x="291380" y="132639"/>
                  <a:pt x="509062" y="132639"/>
                </a:cubicBezTo>
                <a:cubicBezTo>
                  <a:pt x="726709" y="132639"/>
                  <a:pt x="858977" y="178577"/>
                  <a:pt x="885747" y="204845"/>
                </a:cubicBezTo>
                <a:lnTo>
                  <a:pt x="885747" y="1277797"/>
                </a:lnTo>
                <a:cubicBezTo>
                  <a:pt x="768020" y="1261668"/>
                  <a:pt x="639436" y="1253244"/>
                  <a:pt x="509062" y="1253244"/>
                </a:cubicBezTo>
                <a:cubicBezTo>
                  <a:pt x="378692" y="1253243"/>
                  <a:pt x="250069" y="1261666"/>
                  <a:pt x="132377" y="1277796"/>
                </a:cubicBezTo>
                <a:close/>
                <a:moveTo>
                  <a:pt x="1771505" y="1277796"/>
                </a:moveTo>
                <a:cubicBezTo>
                  <a:pt x="1536087" y="1245604"/>
                  <a:pt x="1253477" y="1245604"/>
                  <a:pt x="1018130" y="1277796"/>
                </a:cubicBezTo>
                <a:lnTo>
                  <a:pt x="1018130" y="204845"/>
                </a:lnTo>
                <a:cubicBezTo>
                  <a:pt x="1044902" y="178575"/>
                  <a:pt x="1177138" y="132639"/>
                  <a:pt x="1394820" y="132639"/>
                </a:cubicBezTo>
                <a:cubicBezTo>
                  <a:pt x="1612501" y="132639"/>
                  <a:pt x="1744729" y="178577"/>
                  <a:pt x="1771503" y="204845"/>
                </a:cubicBezTo>
                <a:lnTo>
                  <a:pt x="1771505" y="1277796"/>
                </a:lnTo>
                <a:lnTo>
                  <a:pt x="1771505" y="1277796"/>
                </a:lnTo>
                <a:close/>
              </a:path>
            </a:pathLst>
          </a:custGeom>
          <a:gradFill>
            <a:gsLst>
              <a:gs pos="0">
                <a:srgbClr val="FEEFAC"/>
              </a:gs>
              <a:gs pos="84000">
                <a:srgbClr val="E9BE61"/>
              </a:gs>
            </a:gsLst>
            <a:lin ang="5400000" scaled="1"/>
          </a:gradFill>
          <a:ln w="60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dirty="0">
              <a:latin typeface="汉仪君黑-45简" panose="020B0604020202020204" charset="-122"/>
              <a:ea typeface="汉仪君黑-45简" panose="020B0604020202020204" charset="-122"/>
              <a:cs typeface="汉仪君黑-45简" panose="020B0604020202020204" charset="-122"/>
            </a:endParaRPr>
          </a:p>
        </p:txBody>
      </p:sp>
      <p:sp>
        <p:nvSpPr>
          <p:cNvPr id="2" name="文本框 1"/>
          <p:cNvSpPr txBox="1"/>
          <p:nvPr/>
        </p:nvSpPr>
        <p:spPr>
          <a:xfrm>
            <a:off x="1602740" y="2602230"/>
            <a:ext cx="9500870" cy="460375"/>
          </a:xfrm>
          <a:prstGeom prst="rect">
            <a:avLst/>
          </a:prstGeom>
          <a:noFill/>
          <a:ln w="9525">
            <a:noFill/>
          </a:ln>
        </p:spPr>
        <p:txBody>
          <a:bodyPr wrap="square">
            <a:spAutoFit/>
          </a:bodyPr>
          <a:lstStyle/>
          <a:p>
            <a:pPr algn="l"/>
            <a:r>
              <a:rPr kumimoji="1" lang="zh-CN" altLang="zh-CN" sz="2400" b="1" dirty="0">
                <a:solidFill>
                  <a:srgbClr val="C00000"/>
                </a:solidFill>
                <a:latin typeface="汉仪君黑-45简" panose="020B0604020202020204" charset="-122"/>
                <a:ea typeface="汉仪君黑-45简" panose="020B0604020202020204" charset="-122"/>
                <a:cs typeface="汉仪君黑-45简" panose="020B0604020202020204" charset="-122"/>
                <a:sym typeface="汉仪君黑-45简" panose="020B0604020202020204" charset="-122"/>
              </a:rPr>
              <a:t>2. 哪些情况将被撤销科技型中小企业资格？</a:t>
            </a:r>
          </a:p>
        </p:txBody>
      </p:sp>
      <p:sp>
        <p:nvSpPr>
          <p:cNvPr id="3" name="文本框 2"/>
          <p:cNvSpPr txBox="1"/>
          <p:nvPr/>
        </p:nvSpPr>
        <p:spPr>
          <a:xfrm>
            <a:off x="1602740" y="5253990"/>
            <a:ext cx="9625965" cy="829945"/>
          </a:xfrm>
          <a:prstGeom prst="rect">
            <a:avLst/>
          </a:prstGeom>
          <a:noFill/>
        </p:spPr>
        <p:txBody>
          <a:bodyPr wrap="square" rtlCol="0">
            <a:spAutoFit/>
          </a:bodyPr>
          <a:lstStyle/>
          <a:p>
            <a:pPr algn="just" eaLnBrk="1" hangingPunct="1">
              <a:lnSpc>
                <a:spcPct val="100000"/>
              </a:lnSpc>
              <a:buClrTx/>
              <a:buSzTx/>
              <a:buFontTx/>
            </a:pPr>
            <a:r>
              <a:rPr lang="zh-CN" altLang="en-US" sz="1600" dirty="0">
                <a:solidFill>
                  <a:schemeClr val="tx1">
                    <a:lumMod val="75000"/>
                    <a:lumOff val="25000"/>
                  </a:schemeClr>
                </a:solidFill>
                <a:latin typeface="+mn-ea"/>
                <a:cs typeface="汉仪君黑-45简" panose="020B0604020202020204" charset="-122"/>
                <a:sym typeface="+mn-lt"/>
              </a:rPr>
              <a:t>《评价办法》》所称的入库企业发生变更是指企业统一社会信用代码不变前提下，企业名称、住所、法人代表、经营范围等发生变更。发生变更的企业应在三个月内通过服务平台扫描上传新的《营业执照》副本原件、更新《企业注册登记表》，其科技型中小企业登记编号不变。</a:t>
            </a:r>
          </a:p>
        </p:txBody>
      </p:sp>
      <p:sp>
        <p:nvSpPr>
          <p:cNvPr id="6" name="椭圆 5"/>
          <p:cNvSpPr/>
          <p:nvPr/>
        </p:nvSpPr>
        <p:spPr bwMode="auto">
          <a:xfrm>
            <a:off x="1025931" y="4722581"/>
            <a:ext cx="530964" cy="530964"/>
          </a:xfrm>
          <a:prstGeom prst="ellipse">
            <a:avLst/>
          </a:prstGeom>
          <a:gradFill>
            <a:gsLst>
              <a:gs pos="0">
                <a:srgbClr val="C30F0F">
                  <a:lumMod val="90000"/>
                  <a:lumOff val="10000"/>
                </a:srgbClr>
              </a:gs>
              <a:gs pos="45000">
                <a:srgbClr val="C30F0F"/>
              </a:gs>
            </a:gsLst>
            <a:lin ang="5400000" scaled="1"/>
          </a:gradFill>
          <a:ln>
            <a:noFill/>
          </a:ln>
          <a:effectLst>
            <a:outerShdw blurRad="254000" dist="101600" dir="5400000" algn="ctr" rotWithShape="0">
              <a:srgbClr val="C30F0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nchorCtr="0"/>
          <a:lstStyle/>
          <a:p>
            <a:pPr algn="ctr"/>
            <a:endParaRPr lang="zh-CN" altLang="en-US" sz="2400" dirty="0">
              <a:ln w="19050">
                <a:noFill/>
              </a:ln>
              <a:gradFill>
                <a:gsLst>
                  <a:gs pos="100000">
                    <a:srgbClr val="E9BE61"/>
                  </a:gs>
                  <a:gs pos="49000">
                    <a:srgbClr val="FEEFAC"/>
                  </a:gs>
                </a:gsLst>
                <a:lin ang="5400000" scaled="0"/>
              </a:gradFill>
              <a:latin typeface="汉仪君黑-45简" panose="020B0604020202020204" charset="-122"/>
              <a:ea typeface="汉仪君黑-45简" panose="020B0604020202020204" charset="-122"/>
              <a:cs typeface="汉仪君黑-45简" panose="020B0604020202020204" charset="-122"/>
            </a:endParaRPr>
          </a:p>
        </p:txBody>
      </p:sp>
      <p:sp>
        <p:nvSpPr>
          <p:cNvPr id="7" name="图形 31"/>
          <p:cNvSpPr/>
          <p:nvPr/>
        </p:nvSpPr>
        <p:spPr>
          <a:xfrm>
            <a:off x="1130437" y="4867881"/>
            <a:ext cx="321952" cy="240364"/>
          </a:xfrm>
          <a:custGeom>
            <a:avLst/>
            <a:gdLst>
              <a:gd name="connsiteX0" fmla="*/ 728011 w 1903876"/>
              <a:gd name="connsiteY0" fmla="*/ 449108 h 1421398"/>
              <a:gd name="connsiteX1" fmla="*/ 281008 w 1903876"/>
              <a:gd name="connsiteY1" fmla="*/ 449108 h 1421398"/>
              <a:gd name="connsiteX2" fmla="*/ 254496 w 1903876"/>
              <a:gd name="connsiteY2" fmla="*/ 475673 h 1421398"/>
              <a:gd name="connsiteX3" fmla="*/ 281008 w 1903876"/>
              <a:gd name="connsiteY3" fmla="*/ 502165 h 1421398"/>
              <a:gd name="connsiteX4" fmla="*/ 728013 w 1903876"/>
              <a:gd name="connsiteY4" fmla="*/ 502165 h 1421398"/>
              <a:gd name="connsiteX5" fmla="*/ 754452 w 1903876"/>
              <a:gd name="connsiteY5" fmla="*/ 475673 h 1421398"/>
              <a:gd name="connsiteX6" fmla="*/ 728011 w 1903876"/>
              <a:gd name="connsiteY6" fmla="*/ 449108 h 1421398"/>
              <a:gd name="connsiteX7" fmla="*/ 728011 w 1903876"/>
              <a:gd name="connsiteY7" fmla="*/ 667405 h 1421398"/>
              <a:gd name="connsiteX8" fmla="*/ 281008 w 1903876"/>
              <a:gd name="connsiteY8" fmla="*/ 667405 h 1421398"/>
              <a:gd name="connsiteX9" fmla="*/ 254496 w 1903876"/>
              <a:gd name="connsiteY9" fmla="*/ 693967 h 1421398"/>
              <a:gd name="connsiteX10" fmla="*/ 281008 w 1903876"/>
              <a:gd name="connsiteY10" fmla="*/ 720498 h 1421398"/>
              <a:gd name="connsiteX11" fmla="*/ 728013 w 1903876"/>
              <a:gd name="connsiteY11" fmla="*/ 720498 h 1421398"/>
              <a:gd name="connsiteX12" fmla="*/ 754452 w 1903876"/>
              <a:gd name="connsiteY12" fmla="*/ 693967 h 1421398"/>
              <a:gd name="connsiteX13" fmla="*/ 728011 w 1903876"/>
              <a:gd name="connsiteY13" fmla="*/ 667405 h 1421398"/>
              <a:gd name="connsiteX14" fmla="*/ 728011 w 1903876"/>
              <a:gd name="connsiteY14" fmla="*/ 885775 h 1421398"/>
              <a:gd name="connsiteX15" fmla="*/ 281008 w 1903876"/>
              <a:gd name="connsiteY15" fmla="*/ 885775 h 1421398"/>
              <a:gd name="connsiteX16" fmla="*/ 254496 w 1903876"/>
              <a:gd name="connsiteY16" fmla="*/ 912333 h 1421398"/>
              <a:gd name="connsiteX17" fmla="*/ 281008 w 1903876"/>
              <a:gd name="connsiteY17" fmla="*/ 938864 h 1421398"/>
              <a:gd name="connsiteX18" fmla="*/ 728013 w 1903876"/>
              <a:gd name="connsiteY18" fmla="*/ 938864 h 1421398"/>
              <a:gd name="connsiteX19" fmla="*/ 754452 w 1903876"/>
              <a:gd name="connsiteY19" fmla="*/ 912333 h 1421398"/>
              <a:gd name="connsiteX20" fmla="*/ 728011 w 1903876"/>
              <a:gd name="connsiteY20" fmla="*/ 885775 h 1421398"/>
              <a:gd name="connsiteX21" fmla="*/ 1147980 w 1903876"/>
              <a:gd name="connsiteY21" fmla="*/ 475673 h 1421398"/>
              <a:gd name="connsiteX22" fmla="*/ 1174420 w 1903876"/>
              <a:gd name="connsiteY22" fmla="*/ 502165 h 1421398"/>
              <a:gd name="connsiteX23" fmla="*/ 1621419 w 1903876"/>
              <a:gd name="connsiteY23" fmla="*/ 502165 h 1421398"/>
              <a:gd name="connsiteX24" fmla="*/ 1647897 w 1903876"/>
              <a:gd name="connsiteY24" fmla="*/ 475673 h 1421398"/>
              <a:gd name="connsiteX25" fmla="*/ 1621419 w 1903876"/>
              <a:gd name="connsiteY25" fmla="*/ 449108 h 1421398"/>
              <a:gd name="connsiteX26" fmla="*/ 1174423 w 1903876"/>
              <a:gd name="connsiteY26" fmla="*/ 449108 h 1421398"/>
              <a:gd name="connsiteX27" fmla="*/ 1147980 w 1903876"/>
              <a:gd name="connsiteY27" fmla="*/ 475673 h 1421398"/>
              <a:gd name="connsiteX28" fmla="*/ 1621426 w 1903876"/>
              <a:gd name="connsiteY28" fmla="*/ 667405 h 1421398"/>
              <a:gd name="connsiteX29" fmla="*/ 1174423 w 1903876"/>
              <a:gd name="connsiteY29" fmla="*/ 667405 h 1421398"/>
              <a:gd name="connsiteX30" fmla="*/ 1147984 w 1903876"/>
              <a:gd name="connsiteY30" fmla="*/ 693967 h 1421398"/>
              <a:gd name="connsiteX31" fmla="*/ 1174423 w 1903876"/>
              <a:gd name="connsiteY31" fmla="*/ 720498 h 1421398"/>
              <a:gd name="connsiteX32" fmla="*/ 1621426 w 1903876"/>
              <a:gd name="connsiteY32" fmla="*/ 720498 h 1421398"/>
              <a:gd name="connsiteX33" fmla="*/ 1647901 w 1903876"/>
              <a:gd name="connsiteY33" fmla="*/ 693967 h 1421398"/>
              <a:gd name="connsiteX34" fmla="*/ 1621426 w 1903876"/>
              <a:gd name="connsiteY34" fmla="*/ 667405 h 1421398"/>
              <a:gd name="connsiteX35" fmla="*/ 1621426 w 1903876"/>
              <a:gd name="connsiteY35" fmla="*/ 885775 h 1421398"/>
              <a:gd name="connsiteX36" fmla="*/ 1174423 w 1903876"/>
              <a:gd name="connsiteY36" fmla="*/ 885775 h 1421398"/>
              <a:gd name="connsiteX37" fmla="*/ 1147984 w 1903876"/>
              <a:gd name="connsiteY37" fmla="*/ 912333 h 1421398"/>
              <a:gd name="connsiteX38" fmla="*/ 1174423 w 1903876"/>
              <a:gd name="connsiteY38" fmla="*/ 938864 h 1421398"/>
              <a:gd name="connsiteX39" fmla="*/ 1621426 w 1903876"/>
              <a:gd name="connsiteY39" fmla="*/ 938864 h 1421398"/>
              <a:gd name="connsiteX40" fmla="*/ 1647901 w 1903876"/>
              <a:gd name="connsiteY40" fmla="*/ 912333 h 1421398"/>
              <a:gd name="connsiteX41" fmla="*/ 1621426 w 1903876"/>
              <a:gd name="connsiteY41" fmla="*/ 885775 h 1421398"/>
              <a:gd name="connsiteX42" fmla="*/ 1394820 w 1903876"/>
              <a:gd name="connsiteY42" fmla="*/ 0 h 1421398"/>
              <a:gd name="connsiteX43" fmla="*/ 951943 w 1903876"/>
              <a:gd name="connsiteY43" fmla="*/ 89756 h 1421398"/>
              <a:gd name="connsiteX44" fmla="*/ 509066 w 1903876"/>
              <a:gd name="connsiteY44" fmla="*/ 0 h 1421398"/>
              <a:gd name="connsiteX45" fmla="*/ 0 w 1903876"/>
              <a:gd name="connsiteY45" fmla="*/ 196462 h 1421398"/>
              <a:gd name="connsiteX46" fmla="*/ 0 w 1903876"/>
              <a:gd name="connsiteY46" fmla="*/ 1355108 h 1421398"/>
              <a:gd name="connsiteX47" fmla="*/ 23573 w 1903876"/>
              <a:gd name="connsiteY47" fmla="*/ 1405817 h 1421398"/>
              <a:gd name="connsiteX48" fmla="*/ 77490 w 1903876"/>
              <a:gd name="connsiteY48" fmla="*/ 1420419 h 1421398"/>
              <a:gd name="connsiteX49" fmla="*/ 509062 w 1903876"/>
              <a:gd name="connsiteY49" fmla="*/ 1385919 h 1421398"/>
              <a:gd name="connsiteX50" fmla="*/ 940637 w 1903876"/>
              <a:gd name="connsiteY50" fmla="*/ 1420419 h 1421398"/>
              <a:gd name="connsiteX51" fmla="*/ 945953 w 1903876"/>
              <a:gd name="connsiteY51" fmla="*/ 1420944 h 1421398"/>
              <a:gd name="connsiteX52" fmla="*/ 950153 w 1903876"/>
              <a:gd name="connsiteY52" fmla="*/ 1421206 h 1421398"/>
              <a:gd name="connsiteX53" fmla="*/ 951941 w 1903876"/>
              <a:gd name="connsiteY53" fmla="*/ 1421391 h 1421398"/>
              <a:gd name="connsiteX54" fmla="*/ 962502 w 1903876"/>
              <a:gd name="connsiteY54" fmla="*/ 1420460 h 1421398"/>
              <a:gd name="connsiteX55" fmla="*/ 963243 w 1903876"/>
              <a:gd name="connsiteY55" fmla="*/ 1420419 h 1421398"/>
              <a:gd name="connsiteX56" fmla="*/ 1394822 w 1903876"/>
              <a:gd name="connsiteY56" fmla="*/ 1385919 h 1421398"/>
              <a:gd name="connsiteX57" fmla="*/ 1826394 w 1903876"/>
              <a:gd name="connsiteY57" fmla="*/ 1420419 h 1421398"/>
              <a:gd name="connsiteX58" fmla="*/ 1837696 w 1903876"/>
              <a:gd name="connsiteY58" fmla="*/ 1421389 h 1421398"/>
              <a:gd name="connsiteX59" fmla="*/ 1880315 w 1903876"/>
              <a:gd name="connsiteY59" fmla="*/ 1405817 h 1421398"/>
              <a:gd name="connsiteX60" fmla="*/ 1903877 w 1903876"/>
              <a:gd name="connsiteY60" fmla="*/ 1355108 h 1421398"/>
              <a:gd name="connsiteX61" fmla="*/ 1903877 w 1903876"/>
              <a:gd name="connsiteY61" fmla="*/ 196462 h 1421398"/>
              <a:gd name="connsiteX62" fmla="*/ 1394820 w 1903876"/>
              <a:gd name="connsiteY62" fmla="*/ 0 h 1421398"/>
              <a:gd name="connsiteX63" fmla="*/ 132377 w 1903876"/>
              <a:gd name="connsiteY63" fmla="*/ 1277796 h 1421398"/>
              <a:gd name="connsiteX64" fmla="*/ 132377 w 1903876"/>
              <a:gd name="connsiteY64" fmla="*/ 204845 h 1421398"/>
              <a:gd name="connsiteX65" fmla="*/ 509062 w 1903876"/>
              <a:gd name="connsiteY65" fmla="*/ 132639 h 1421398"/>
              <a:gd name="connsiteX66" fmla="*/ 885747 w 1903876"/>
              <a:gd name="connsiteY66" fmla="*/ 204845 h 1421398"/>
              <a:gd name="connsiteX67" fmla="*/ 885747 w 1903876"/>
              <a:gd name="connsiteY67" fmla="*/ 1277797 h 1421398"/>
              <a:gd name="connsiteX68" fmla="*/ 509062 w 1903876"/>
              <a:gd name="connsiteY68" fmla="*/ 1253244 h 1421398"/>
              <a:gd name="connsiteX69" fmla="*/ 132377 w 1903876"/>
              <a:gd name="connsiteY69" fmla="*/ 1277796 h 1421398"/>
              <a:gd name="connsiteX70" fmla="*/ 1771505 w 1903876"/>
              <a:gd name="connsiteY70" fmla="*/ 1277796 h 1421398"/>
              <a:gd name="connsiteX71" fmla="*/ 1018130 w 1903876"/>
              <a:gd name="connsiteY71" fmla="*/ 1277796 h 1421398"/>
              <a:gd name="connsiteX72" fmla="*/ 1018130 w 1903876"/>
              <a:gd name="connsiteY72" fmla="*/ 204845 h 1421398"/>
              <a:gd name="connsiteX73" fmla="*/ 1394820 w 1903876"/>
              <a:gd name="connsiteY73" fmla="*/ 132639 h 1421398"/>
              <a:gd name="connsiteX74" fmla="*/ 1771503 w 1903876"/>
              <a:gd name="connsiteY74" fmla="*/ 204845 h 1421398"/>
              <a:gd name="connsiteX75" fmla="*/ 1771505 w 1903876"/>
              <a:gd name="connsiteY75" fmla="*/ 1277796 h 1421398"/>
              <a:gd name="connsiteX76" fmla="*/ 1771505 w 1903876"/>
              <a:gd name="connsiteY76" fmla="*/ 1277796 h 142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903876" h="1421398">
                <a:moveTo>
                  <a:pt x="728011" y="449108"/>
                </a:moveTo>
                <a:lnTo>
                  <a:pt x="281008" y="449108"/>
                </a:lnTo>
                <a:cubicBezTo>
                  <a:pt x="266319" y="449108"/>
                  <a:pt x="254496" y="460993"/>
                  <a:pt x="254496" y="475673"/>
                </a:cubicBezTo>
                <a:cubicBezTo>
                  <a:pt x="254496" y="490279"/>
                  <a:pt x="266319" y="502165"/>
                  <a:pt x="281008" y="502165"/>
                </a:cubicBezTo>
                <a:lnTo>
                  <a:pt x="728013" y="502165"/>
                </a:lnTo>
                <a:cubicBezTo>
                  <a:pt x="742590" y="502165"/>
                  <a:pt x="754452" y="490281"/>
                  <a:pt x="754452" y="475673"/>
                </a:cubicBezTo>
                <a:cubicBezTo>
                  <a:pt x="754451" y="460995"/>
                  <a:pt x="742590" y="449108"/>
                  <a:pt x="728011" y="449108"/>
                </a:cubicBezTo>
                <a:close/>
                <a:moveTo>
                  <a:pt x="728011" y="667405"/>
                </a:moveTo>
                <a:lnTo>
                  <a:pt x="281008" y="667405"/>
                </a:lnTo>
                <a:cubicBezTo>
                  <a:pt x="266319" y="667405"/>
                  <a:pt x="254496" y="679326"/>
                  <a:pt x="254496" y="693967"/>
                </a:cubicBezTo>
                <a:cubicBezTo>
                  <a:pt x="254496" y="708649"/>
                  <a:pt x="266319" y="720498"/>
                  <a:pt x="281008" y="720498"/>
                </a:cubicBezTo>
                <a:lnTo>
                  <a:pt x="728013" y="720498"/>
                </a:lnTo>
                <a:cubicBezTo>
                  <a:pt x="742590" y="720498"/>
                  <a:pt x="754452" y="708651"/>
                  <a:pt x="754452" y="693967"/>
                </a:cubicBezTo>
                <a:cubicBezTo>
                  <a:pt x="754451" y="679324"/>
                  <a:pt x="742590" y="667405"/>
                  <a:pt x="728011" y="667405"/>
                </a:cubicBezTo>
                <a:close/>
                <a:moveTo>
                  <a:pt x="728011" y="885775"/>
                </a:moveTo>
                <a:lnTo>
                  <a:pt x="281008" y="885775"/>
                </a:lnTo>
                <a:cubicBezTo>
                  <a:pt x="266319" y="885775"/>
                  <a:pt x="254496" y="897692"/>
                  <a:pt x="254496" y="912333"/>
                </a:cubicBezTo>
                <a:cubicBezTo>
                  <a:pt x="254496" y="926980"/>
                  <a:pt x="266319" y="938864"/>
                  <a:pt x="281008" y="938864"/>
                </a:cubicBezTo>
                <a:lnTo>
                  <a:pt x="728013" y="938864"/>
                </a:lnTo>
                <a:cubicBezTo>
                  <a:pt x="742590" y="938864"/>
                  <a:pt x="754452" y="926980"/>
                  <a:pt x="754452" y="912333"/>
                </a:cubicBezTo>
                <a:cubicBezTo>
                  <a:pt x="754451" y="897692"/>
                  <a:pt x="742590" y="885775"/>
                  <a:pt x="728011" y="885775"/>
                </a:cubicBezTo>
                <a:close/>
                <a:moveTo>
                  <a:pt x="1147980" y="475673"/>
                </a:moveTo>
                <a:cubicBezTo>
                  <a:pt x="1147980" y="490279"/>
                  <a:pt x="1159802" y="502165"/>
                  <a:pt x="1174420" y="502165"/>
                </a:cubicBezTo>
                <a:lnTo>
                  <a:pt x="1621419" y="502165"/>
                </a:lnTo>
                <a:cubicBezTo>
                  <a:pt x="1636072" y="502165"/>
                  <a:pt x="1647897" y="490281"/>
                  <a:pt x="1647897" y="475673"/>
                </a:cubicBezTo>
                <a:cubicBezTo>
                  <a:pt x="1647897" y="460995"/>
                  <a:pt x="1636076" y="449108"/>
                  <a:pt x="1621419" y="449108"/>
                </a:cubicBezTo>
                <a:lnTo>
                  <a:pt x="1174423" y="449108"/>
                </a:lnTo>
                <a:cubicBezTo>
                  <a:pt x="1159809" y="449108"/>
                  <a:pt x="1147980" y="460995"/>
                  <a:pt x="1147980" y="475673"/>
                </a:cubicBezTo>
                <a:close/>
                <a:moveTo>
                  <a:pt x="1621426" y="667405"/>
                </a:moveTo>
                <a:lnTo>
                  <a:pt x="1174423" y="667405"/>
                </a:lnTo>
                <a:cubicBezTo>
                  <a:pt x="1159807" y="667405"/>
                  <a:pt x="1147984" y="679326"/>
                  <a:pt x="1147984" y="693967"/>
                </a:cubicBezTo>
                <a:cubicBezTo>
                  <a:pt x="1147984" y="708649"/>
                  <a:pt x="1159807" y="720498"/>
                  <a:pt x="1174423" y="720498"/>
                </a:cubicBezTo>
                <a:lnTo>
                  <a:pt x="1621426" y="720498"/>
                </a:lnTo>
                <a:cubicBezTo>
                  <a:pt x="1636076" y="720498"/>
                  <a:pt x="1647901" y="708651"/>
                  <a:pt x="1647901" y="693967"/>
                </a:cubicBezTo>
                <a:cubicBezTo>
                  <a:pt x="1647897" y="679324"/>
                  <a:pt x="1636076" y="667405"/>
                  <a:pt x="1621426" y="667405"/>
                </a:cubicBezTo>
                <a:close/>
                <a:moveTo>
                  <a:pt x="1621426" y="885775"/>
                </a:moveTo>
                <a:lnTo>
                  <a:pt x="1174423" y="885775"/>
                </a:lnTo>
                <a:cubicBezTo>
                  <a:pt x="1159807" y="885775"/>
                  <a:pt x="1147984" y="897692"/>
                  <a:pt x="1147984" y="912333"/>
                </a:cubicBezTo>
                <a:cubicBezTo>
                  <a:pt x="1147984" y="926980"/>
                  <a:pt x="1159807" y="938864"/>
                  <a:pt x="1174423" y="938864"/>
                </a:cubicBezTo>
                <a:lnTo>
                  <a:pt x="1621426" y="938864"/>
                </a:lnTo>
                <a:cubicBezTo>
                  <a:pt x="1636076" y="938864"/>
                  <a:pt x="1647901" y="926980"/>
                  <a:pt x="1647901" y="912333"/>
                </a:cubicBezTo>
                <a:cubicBezTo>
                  <a:pt x="1647897" y="897692"/>
                  <a:pt x="1636076" y="885775"/>
                  <a:pt x="1621426" y="885775"/>
                </a:cubicBezTo>
                <a:close/>
                <a:moveTo>
                  <a:pt x="1394820" y="0"/>
                </a:moveTo>
                <a:cubicBezTo>
                  <a:pt x="1230756" y="0"/>
                  <a:pt x="1047507" y="25150"/>
                  <a:pt x="951943" y="89756"/>
                </a:cubicBezTo>
                <a:cubicBezTo>
                  <a:pt x="856374" y="25150"/>
                  <a:pt x="673165" y="0"/>
                  <a:pt x="509066" y="0"/>
                </a:cubicBezTo>
                <a:cubicBezTo>
                  <a:pt x="274203" y="0"/>
                  <a:pt x="0" y="51420"/>
                  <a:pt x="0" y="196462"/>
                </a:cubicBezTo>
                <a:lnTo>
                  <a:pt x="0" y="1355108"/>
                </a:lnTo>
                <a:cubicBezTo>
                  <a:pt x="0" y="1374742"/>
                  <a:pt x="8624" y="1393221"/>
                  <a:pt x="23573" y="1405817"/>
                </a:cubicBezTo>
                <a:cubicBezTo>
                  <a:pt x="38521" y="1418412"/>
                  <a:pt x="58231" y="1423774"/>
                  <a:pt x="77490" y="1420419"/>
                </a:cubicBezTo>
                <a:cubicBezTo>
                  <a:pt x="207714" y="1397848"/>
                  <a:pt x="356902" y="1385919"/>
                  <a:pt x="509062" y="1385919"/>
                </a:cubicBezTo>
                <a:cubicBezTo>
                  <a:pt x="661226" y="1385919"/>
                  <a:pt x="810412" y="1397844"/>
                  <a:pt x="940637" y="1420419"/>
                </a:cubicBezTo>
                <a:cubicBezTo>
                  <a:pt x="942420" y="1420758"/>
                  <a:pt x="944167" y="1420758"/>
                  <a:pt x="945953" y="1420944"/>
                </a:cubicBezTo>
                <a:cubicBezTo>
                  <a:pt x="947364" y="1421056"/>
                  <a:pt x="948738" y="1421165"/>
                  <a:pt x="950153" y="1421206"/>
                </a:cubicBezTo>
                <a:cubicBezTo>
                  <a:pt x="950745" y="1421279"/>
                  <a:pt x="951347" y="1421391"/>
                  <a:pt x="951941" y="1421391"/>
                </a:cubicBezTo>
                <a:cubicBezTo>
                  <a:pt x="955473" y="1421391"/>
                  <a:pt x="959006" y="1421093"/>
                  <a:pt x="962502" y="1420460"/>
                </a:cubicBezTo>
                <a:cubicBezTo>
                  <a:pt x="962723" y="1420419"/>
                  <a:pt x="962944" y="1420460"/>
                  <a:pt x="963243" y="1420419"/>
                </a:cubicBezTo>
                <a:cubicBezTo>
                  <a:pt x="1093472" y="1397848"/>
                  <a:pt x="1242658" y="1385919"/>
                  <a:pt x="1394822" y="1385919"/>
                </a:cubicBezTo>
                <a:cubicBezTo>
                  <a:pt x="1546979" y="1385919"/>
                  <a:pt x="1696206" y="1397844"/>
                  <a:pt x="1826394" y="1420419"/>
                </a:cubicBezTo>
                <a:cubicBezTo>
                  <a:pt x="1830154" y="1421091"/>
                  <a:pt x="1833977" y="1421389"/>
                  <a:pt x="1837696" y="1421389"/>
                </a:cubicBezTo>
                <a:cubicBezTo>
                  <a:pt x="1853164" y="1421389"/>
                  <a:pt x="1868265" y="1415988"/>
                  <a:pt x="1880315" y="1405817"/>
                </a:cubicBezTo>
                <a:cubicBezTo>
                  <a:pt x="1895262" y="1393221"/>
                  <a:pt x="1903877" y="1374746"/>
                  <a:pt x="1903877" y="1355108"/>
                </a:cubicBezTo>
                <a:lnTo>
                  <a:pt x="1903877" y="196462"/>
                </a:lnTo>
                <a:cubicBezTo>
                  <a:pt x="1903877" y="51416"/>
                  <a:pt x="1629677" y="0"/>
                  <a:pt x="1394820" y="0"/>
                </a:cubicBezTo>
                <a:close/>
                <a:moveTo>
                  <a:pt x="132377" y="1277796"/>
                </a:moveTo>
                <a:lnTo>
                  <a:pt x="132377" y="204845"/>
                </a:lnTo>
                <a:cubicBezTo>
                  <a:pt x="159147" y="178575"/>
                  <a:pt x="291380" y="132639"/>
                  <a:pt x="509062" y="132639"/>
                </a:cubicBezTo>
                <a:cubicBezTo>
                  <a:pt x="726709" y="132639"/>
                  <a:pt x="858977" y="178577"/>
                  <a:pt x="885747" y="204845"/>
                </a:cubicBezTo>
                <a:lnTo>
                  <a:pt x="885747" y="1277797"/>
                </a:lnTo>
                <a:cubicBezTo>
                  <a:pt x="768020" y="1261668"/>
                  <a:pt x="639436" y="1253244"/>
                  <a:pt x="509062" y="1253244"/>
                </a:cubicBezTo>
                <a:cubicBezTo>
                  <a:pt x="378692" y="1253243"/>
                  <a:pt x="250069" y="1261666"/>
                  <a:pt x="132377" y="1277796"/>
                </a:cubicBezTo>
                <a:close/>
                <a:moveTo>
                  <a:pt x="1771505" y="1277796"/>
                </a:moveTo>
                <a:cubicBezTo>
                  <a:pt x="1536087" y="1245604"/>
                  <a:pt x="1253477" y="1245604"/>
                  <a:pt x="1018130" y="1277796"/>
                </a:cubicBezTo>
                <a:lnTo>
                  <a:pt x="1018130" y="204845"/>
                </a:lnTo>
                <a:cubicBezTo>
                  <a:pt x="1044902" y="178575"/>
                  <a:pt x="1177138" y="132639"/>
                  <a:pt x="1394820" y="132639"/>
                </a:cubicBezTo>
                <a:cubicBezTo>
                  <a:pt x="1612501" y="132639"/>
                  <a:pt x="1744729" y="178577"/>
                  <a:pt x="1771503" y="204845"/>
                </a:cubicBezTo>
                <a:lnTo>
                  <a:pt x="1771505" y="1277796"/>
                </a:lnTo>
                <a:lnTo>
                  <a:pt x="1771505" y="1277796"/>
                </a:lnTo>
                <a:close/>
              </a:path>
            </a:pathLst>
          </a:custGeom>
          <a:gradFill>
            <a:gsLst>
              <a:gs pos="0">
                <a:srgbClr val="FEEFAC"/>
              </a:gs>
              <a:gs pos="84000">
                <a:srgbClr val="E9BE61"/>
              </a:gs>
            </a:gsLst>
            <a:lin ang="5400000" scaled="1"/>
          </a:gradFill>
          <a:ln w="60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dirty="0">
              <a:latin typeface="汉仪君黑-45简" panose="020B0604020202020204" charset="-122"/>
              <a:ea typeface="汉仪君黑-45简" panose="020B0604020202020204" charset="-122"/>
              <a:cs typeface="汉仪君黑-45简" panose="020B0604020202020204" charset="-122"/>
            </a:endParaRPr>
          </a:p>
        </p:txBody>
      </p:sp>
      <p:sp>
        <p:nvSpPr>
          <p:cNvPr id="8" name="文本框 7"/>
          <p:cNvSpPr txBox="1"/>
          <p:nvPr/>
        </p:nvSpPr>
        <p:spPr>
          <a:xfrm>
            <a:off x="1602740" y="4716145"/>
            <a:ext cx="9392285" cy="460375"/>
          </a:xfrm>
          <a:prstGeom prst="rect">
            <a:avLst/>
          </a:prstGeom>
          <a:noFill/>
          <a:ln w="9525">
            <a:noFill/>
          </a:ln>
        </p:spPr>
        <p:txBody>
          <a:bodyPr wrap="square">
            <a:spAutoFit/>
          </a:bodyPr>
          <a:lstStyle/>
          <a:p>
            <a:pPr algn="l"/>
            <a:r>
              <a:rPr kumimoji="1" lang="zh-CN" altLang="zh-CN" sz="2400" b="1" dirty="0">
                <a:solidFill>
                  <a:srgbClr val="C00000"/>
                </a:solidFill>
                <a:latin typeface="汉仪君黑-45简" panose="020B0604020202020204" charset="-122"/>
                <a:ea typeface="汉仪君黑-45简" panose="020B0604020202020204" charset="-122"/>
                <a:cs typeface="汉仪君黑-45简" panose="020B0604020202020204" charset="-122"/>
                <a:sym typeface="汉仪君黑-45简" panose="020B0604020202020204" charset="-122"/>
              </a:rPr>
              <a:t>3. 科技型中小企业发生变更，需履行什么手续？</a:t>
            </a:r>
          </a:p>
        </p:txBody>
      </p:sp>
      <p:sp>
        <p:nvSpPr>
          <p:cNvPr id="10" name="文本框 9"/>
          <p:cNvSpPr txBox="1"/>
          <p:nvPr/>
        </p:nvSpPr>
        <p:spPr>
          <a:xfrm>
            <a:off x="1013460" y="462280"/>
            <a:ext cx="3783330" cy="398780"/>
          </a:xfrm>
          <a:prstGeom prst="rect">
            <a:avLst/>
          </a:prstGeom>
          <a:noFill/>
        </p:spPr>
        <p:txBody>
          <a:bodyPr wrap="square" rtlCol="0">
            <a:spAutoFit/>
          </a:bodyPr>
          <a:lstStyle/>
          <a:p>
            <a:pPr lvl="0" algn="dist" defTabSz="1219200">
              <a:defRPr/>
            </a:pPr>
            <a:r>
              <a:rPr kumimoji="1" lang="zh-CN" altLang="en-US" sz="2000" dirty="0">
                <a:solidFill>
                  <a:srgbClr val="BD0102"/>
                </a:solidFill>
                <a:latin typeface="汉仪君黑-45简" panose="020B0604020202020204" charset="-122"/>
                <a:ea typeface="汉仪君黑-45简" panose="020B0604020202020204" charset="-122"/>
                <a:cs typeface="汉仪君黑-45简" panose="020B0604020202020204" charset="-122"/>
                <a:sym typeface="+mn-ea"/>
              </a:rPr>
              <a:t>常见问题</a:t>
            </a:r>
          </a:p>
        </p:txBody>
      </p:sp>
      <p:grpSp>
        <p:nvGrpSpPr>
          <p:cNvPr id="32" name="组合 31"/>
          <p:cNvGrpSpPr/>
          <p:nvPr/>
        </p:nvGrpSpPr>
        <p:grpSpPr>
          <a:xfrm>
            <a:off x="330835" y="280035"/>
            <a:ext cx="11435715" cy="695960"/>
            <a:chOff x="750" y="523"/>
            <a:chExt cx="18009" cy="1096"/>
          </a:xfrm>
        </p:grpSpPr>
        <p:sp>
          <p:nvSpPr>
            <p:cNvPr id="11" name="星形: 五角 18"/>
            <p:cNvSpPr/>
            <p:nvPr/>
          </p:nvSpPr>
          <p:spPr>
            <a:xfrm>
              <a:off x="750" y="523"/>
              <a:ext cx="1206" cy="1096"/>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君黑-45简" panose="020B0604020202020204" charset="-122"/>
                <a:ea typeface="汉仪君黑-45简" panose="020B0604020202020204" charset="-122"/>
                <a:cs typeface="汉仪君黑-45简" panose="020B0604020202020204" charset="-122"/>
              </a:endParaRPr>
            </a:p>
          </p:txBody>
        </p:sp>
        <p:cxnSp>
          <p:nvCxnSpPr>
            <p:cNvPr id="13" name="直接连接符 20"/>
            <p:cNvCxnSpPr/>
            <p:nvPr/>
          </p:nvCxnSpPr>
          <p:spPr>
            <a:xfrm>
              <a:off x="1840" y="1486"/>
              <a:ext cx="16919" cy="0"/>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7883" y="1210"/>
              <a:ext cx="10839" cy="0"/>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grpSp>
      <p:sp>
        <p:nvSpPr>
          <p:cNvPr id="16" name="矩形 15"/>
          <p:cNvSpPr/>
          <p:nvPr/>
        </p:nvSpPr>
        <p:spPr bwMode="auto">
          <a:xfrm>
            <a:off x="1250950" y="1200150"/>
            <a:ext cx="10062210" cy="1069975"/>
          </a:xfrm>
          <a:prstGeom prst="rect">
            <a:avLst/>
          </a:prstGeom>
          <a:solidFill>
            <a:schemeClr val="bg1">
              <a:lumMod val="85000"/>
              <a:alpha val="26000"/>
            </a:schemeClr>
          </a:solidFill>
          <a:ln w="9525"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汉仪君黑-45简" panose="020B0604020202020204" charset="-122"/>
              <a:buNone/>
              <a:defRPr/>
            </a:pPr>
            <a:endParaRPr kumimoji="0" lang="zh-CN" altLang="en-US" sz="1800" b="0" i="0" u="none" strike="noStrike" kern="1200" cap="none" spc="0" normalizeH="0" baseline="0" noProof="0" dirty="0">
              <a:ln>
                <a:noFill/>
              </a:ln>
              <a:solidFill>
                <a:srgbClr val="3D3D3D"/>
              </a:solidFill>
              <a:effectLst/>
              <a:uLnTx/>
              <a:uFillTx/>
              <a:latin typeface="汉仪君黑-45简" panose="020B0604020202020204" charset="-122"/>
              <a:ea typeface="汉仪君黑-45简" panose="020B0604020202020204" charset="-122"/>
              <a:cs typeface="汉仪君黑-45简" panose="020B0604020202020204" charset="-122"/>
            </a:endParaRPr>
          </a:p>
        </p:txBody>
      </p:sp>
      <p:sp>
        <p:nvSpPr>
          <p:cNvPr id="17" name="文本框 16"/>
          <p:cNvSpPr txBox="1"/>
          <p:nvPr/>
        </p:nvSpPr>
        <p:spPr>
          <a:xfrm>
            <a:off x="1602740" y="1727835"/>
            <a:ext cx="9625965" cy="460375"/>
          </a:xfrm>
          <a:prstGeom prst="rect">
            <a:avLst/>
          </a:prstGeom>
          <a:noFill/>
        </p:spPr>
        <p:txBody>
          <a:bodyPr wrap="square" rtlCol="0">
            <a:spAutoFit/>
          </a:bodyPr>
          <a:lstStyle/>
          <a:p>
            <a:pPr algn="just" eaLnBrk="1" hangingPunct="1">
              <a:lnSpc>
                <a:spcPct val="150000"/>
              </a:lnSpc>
            </a:pPr>
            <a:r>
              <a:rPr lang="zh-CN" altLang="en-US" sz="1600" dirty="0">
                <a:solidFill>
                  <a:schemeClr val="tx1">
                    <a:lumMod val="75000"/>
                    <a:lumOff val="25000"/>
                  </a:schemeClr>
                </a:solidFill>
                <a:latin typeface="+mn-ea"/>
                <a:cs typeface="汉仪君黑-45简" panose="020B0604020202020204" charset="-122"/>
                <a:sym typeface="+mn-lt"/>
              </a:rPr>
              <a:t>科技型中小企业的“登记编号”从公告之日起至当年12月31日有效。</a:t>
            </a:r>
          </a:p>
        </p:txBody>
      </p:sp>
      <p:sp>
        <p:nvSpPr>
          <p:cNvPr id="18" name="椭圆 17"/>
          <p:cNvSpPr/>
          <p:nvPr/>
        </p:nvSpPr>
        <p:spPr bwMode="auto">
          <a:xfrm>
            <a:off x="1025931" y="1336126"/>
            <a:ext cx="530964" cy="530964"/>
          </a:xfrm>
          <a:prstGeom prst="ellipse">
            <a:avLst/>
          </a:prstGeom>
          <a:gradFill>
            <a:gsLst>
              <a:gs pos="0">
                <a:srgbClr val="C30F0F">
                  <a:lumMod val="90000"/>
                  <a:lumOff val="10000"/>
                </a:srgbClr>
              </a:gs>
              <a:gs pos="45000">
                <a:srgbClr val="C30F0F"/>
              </a:gs>
            </a:gsLst>
            <a:lin ang="5400000" scaled="1"/>
          </a:gradFill>
          <a:ln>
            <a:noFill/>
          </a:ln>
          <a:effectLst>
            <a:outerShdw blurRad="254000" dist="101600" dir="5400000" algn="ctr" rotWithShape="0">
              <a:srgbClr val="C30F0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nchorCtr="0"/>
          <a:lstStyle/>
          <a:p>
            <a:pPr algn="ctr"/>
            <a:endParaRPr lang="zh-CN" altLang="en-US" sz="2400" dirty="0">
              <a:ln w="19050">
                <a:noFill/>
              </a:ln>
              <a:gradFill>
                <a:gsLst>
                  <a:gs pos="100000">
                    <a:srgbClr val="E9BE61"/>
                  </a:gs>
                  <a:gs pos="49000">
                    <a:srgbClr val="FEEFAC"/>
                  </a:gs>
                </a:gsLst>
                <a:lin ang="5400000" scaled="0"/>
              </a:gradFill>
              <a:latin typeface="汉仪君黑-45简" panose="020B0604020202020204" charset="-122"/>
              <a:ea typeface="汉仪君黑-45简" panose="020B0604020202020204" charset="-122"/>
              <a:cs typeface="汉仪君黑-45简" panose="020B0604020202020204" charset="-122"/>
            </a:endParaRPr>
          </a:p>
        </p:txBody>
      </p:sp>
      <p:sp>
        <p:nvSpPr>
          <p:cNvPr id="19" name="图形 31"/>
          <p:cNvSpPr/>
          <p:nvPr/>
        </p:nvSpPr>
        <p:spPr>
          <a:xfrm>
            <a:off x="1130437" y="1480791"/>
            <a:ext cx="321952" cy="240364"/>
          </a:xfrm>
          <a:custGeom>
            <a:avLst/>
            <a:gdLst>
              <a:gd name="connsiteX0" fmla="*/ 728011 w 1903876"/>
              <a:gd name="connsiteY0" fmla="*/ 449108 h 1421398"/>
              <a:gd name="connsiteX1" fmla="*/ 281008 w 1903876"/>
              <a:gd name="connsiteY1" fmla="*/ 449108 h 1421398"/>
              <a:gd name="connsiteX2" fmla="*/ 254496 w 1903876"/>
              <a:gd name="connsiteY2" fmla="*/ 475673 h 1421398"/>
              <a:gd name="connsiteX3" fmla="*/ 281008 w 1903876"/>
              <a:gd name="connsiteY3" fmla="*/ 502165 h 1421398"/>
              <a:gd name="connsiteX4" fmla="*/ 728013 w 1903876"/>
              <a:gd name="connsiteY4" fmla="*/ 502165 h 1421398"/>
              <a:gd name="connsiteX5" fmla="*/ 754452 w 1903876"/>
              <a:gd name="connsiteY5" fmla="*/ 475673 h 1421398"/>
              <a:gd name="connsiteX6" fmla="*/ 728011 w 1903876"/>
              <a:gd name="connsiteY6" fmla="*/ 449108 h 1421398"/>
              <a:gd name="connsiteX7" fmla="*/ 728011 w 1903876"/>
              <a:gd name="connsiteY7" fmla="*/ 667405 h 1421398"/>
              <a:gd name="connsiteX8" fmla="*/ 281008 w 1903876"/>
              <a:gd name="connsiteY8" fmla="*/ 667405 h 1421398"/>
              <a:gd name="connsiteX9" fmla="*/ 254496 w 1903876"/>
              <a:gd name="connsiteY9" fmla="*/ 693967 h 1421398"/>
              <a:gd name="connsiteX10" fmla="*/ 281008 w 1903876"/>
              <a:gd name="connsiteY10" fmla="*/ 720498 h 1421398"/>
              <a:gd name="connsiteX11" fmla="*/ 728013 w 1903876"/>
              <a:gd name="connsiteY11" fmla="*/ 720498 h 1421398"/>
              <a:gd name="connsiteX12" fmla="*/ 754452 w 1903876"/>
              <a:gd name="connsiteY12" fmla="*/ 693967 h 1421398"/>
              <a:gd name="connsiteX13" fmla="*/ 728011 w 1903876"/>
              <a:gd name="connsiteY13" fmla="*/ 667405 h 1421398"/>
              <a:gd name="connsiteX14" fmla="*/ 728011 w 1903876"/>
              <a:gd name="connsiteY14" fmla="*/ 885775 h 1421398"/>
              <a:gd name="connsiteX15" fmla="*/ 281008 w 1903876"/>
              <a:gd name="connsiteY15" fmla="*/ 885775 h 1421398"/>
              <a:gd name="connsiteX16" fmla="*/ 254496 w 1903876"/>
              <a:gd name="connsiteY16" fmla="*/ 912333 h 1421398"/>
              <a:gd name="connsiteX17" fmla="*/ 281008 w 1903876"/>
              <a:gd name="connsiteY17" fmla="*/ 938864 h 1421398"/>
              <a:gd name="connsiteX18" fmla="*/ 728013 w 1903876"/>
              <a:gd name="connsiteY18" fmla="*/ 938864 h 1421398"/>
              <a:gd name="connsiteX19" fmla="*/ 754452 w 1903876"/>
              <a:gd name="connsiteY19" fmla="*/ 912333 h 1421398"/>
              <a:gd name="connsiteX20" fmla="*/ 728011 w 1903876"/>
              <a:gd name="connsiteY20" fmla="*/ 885775 h 1421398"/>
              <a:gd name="connsiteX21" fmla="*/ 1147980 w 1903876"/>
              <a:gd name="connsiteY21" fmla="*/ 475673 h 1421398"/>
              <a:gd name="connsiteX22" fmla="*/ 1174420 w 1903876"/>
              <a:gd name="connsiteY22" fmla="*/ 502165 h 1421398"/>
              <a:gd name="connsiteX23" fmla="*/ 1621419 w 1903876"/>
              <a:gd name="connsiteY23" fmla="*/ 502165 h 1421398"/>
              <a:gd name="connsiteX24" fmla="*/ 1647897 w 1903876"/>
              <a:gd name="connsiteY24" fmla="*/ 475673 h 1421398"/>
              <a:gd name="connsiteX25" fmla="*/ 1621419 w 1903876"/>
              <a:gd name="connsiteY25" fmla="*/ 449108 h 1421398"/>
              <a:gd name="connsiteX26" fmla="*/ 1174423 w 1903876"/>
              <a:gd name="connsiteY26" fmla="*/ 449108 h 1421398"/>
              <a:gd name="connsiteX27" fmla="*/ 1147980 w 1903876"/>
              <a:gd name="connsiteY27" fmla="*/ 475673 h 1421398"/>
              <a:gd name="connsiteX28" fmla="*/ 1621426 w 1903876"/>
              <a:gd name="connsiteY28" fmla="*/ 667405 h 1421398"/>
              <a:gd name="connsiteX29" fmla="*/ 1174423 w 1903876"/>
              <a:gd name="connsiteY29" fmla="*/ 667405 h 1421398"/>
              <a:gd name="connsiteX30" fmla="*/ 1147984 w 1903876"/>
              <a:gd name="connsiteY30" fmla="*/ 693967 h 1421398"/>
              <a:gd name="connsiteX31" fmla="*/ 1174423 w 1903876"/>
              <a:gd name="connsiteY31" fmla="*/ 720498 h 1421398"/>
              <a:gd name="connsiteX32" fmla="*/ 1621426 w 1903876"/>
              <a:gd name="connsiteY32" fmla="*/ 720498 h 1421398"/>
              <a:gd name="connsiteX33" fmla="*/ 1647901 w 1903876"/>
              <a:gd name="connsiteY33" fmla="*/ 693967 h 1421398"/>
              <a:gd name="connsiteX34" fmla="*/ 1621426 w 1903876"/>
              <a:gd name="connsiteY34" fmla="*/ 667405 h 1421398"/>
              <a:gd name="connsiteX35" fmla="*/ 1621426 w 1903876"/>
              <a:gd name="connsiteY35" fmla="*/ 885775 h 1421398"/>
              <a:gd name="connsiteX36" fmla="*/ 1174423 w 1903876"/>
              <a:gd name="connsiteY36" fmla="*/ 885775 h 1421398"/>
              <a:gd name="connsiteX37" fmla="*/ 1147984 w 1903876"/>
              <a:gd name="connsiteY37" fmla="*/ 912333 h 1421398"/>
              <a:gd name="connsiteX38" fmla="*/ 1174423 w 1903876"/>
              <a:gd name="connsiteY38" fmla="*/ 938864 h 1421398"/>
              <a:gd name="connsiteX39" fmla="*/ 1621426 w 1903876"/>
              <a:gd name="connsiteY39" fmla="*/ 938864 h 1421398"/>
              <a:gd name="connsiteX40" fmla="*/ 1647901 w 1903876"/>
              <a:gd name="connsiteY40" fmla="*/ 912333 h 1421398"/>
              <a:gd name="connsiteX41" fmla="*/ 1621426 w 1903876"/>
              <a:gd name="connsiteY41" fmla="*/ 885775 h 1421398"/>
              <a:gd name="connsiteX42" fmla="*/ 1394820 w 1903876"/>
              <a:gd name="connsiteY42" fmla="*/ 0 h 1421398"/>
              <a:gd name="connsiteX43" fmla="*/ 951943 w 1903876"/>
              <a:gd name="connsiteY43" fmla="*/ 89756 h 1421398"/>
              <a:gd name="connsiteX44" fmla="*/ 509066 w 1903876"/>
              <a:gd name="connsiteY44" fmla="*/ 0 h 1421398"/>
              <a:gd name="connsiteX45" fmla="*/ 0 w 1903876"/>
              <a:gd name="connsiteY45" fmla="*/ 196462 h 1421398"/>
              <a:gd name="connsiteX46" fmla="*/ 0 w 1903876"/>
              <a:gd name="connsiteY46" fmla="*/ 1355108 h 1421398"/>
              <a:gd name="connsiteX47" fmla="*/ 23573 w 1903876"/>
              <a:gd name="connsiteY47" fmla="*/ 1405817 h 1421398"/>
              <a:gd name="connsiteX48" fmla="*/ 77490 w 1903876"/>
              <a:gd name="connsiteY48" fmla="*/ 1420419 h 1421398"/>
              <a:gd name="connsiteX49" fmla="*/ 509062 w 1903876"/>
              <a:gd name="connsiteY49" fmla="*/ 1385919 h 1421398"/>
              <a:gd name="connsiteX50" fmla="*/ 940637 w 1903876"/>
              <a:gd name="connsiteY50" fmla="*/ 1420419 h 1421398"/>
              <a:gd name="connsiteX51" fmla="*/ 945953 w 1903876"/>
              <a:gd name="connsiteY51" fmla="*/ 1420944 h 1421398"/>
              <a:gd name="connsiteX52" fmla="*/ 950153 w 1903876"/>
              <a:gd name="connsiteY52" fmla="*/ 1421206 h 1421398"/>
              <a:gd name="connsiteX53" fmla="*/ 951941 w 1903876"/>
              <a:gd name="connsiteY53" fmla="*/ 1421391 h 1421398"/>
              <a:gd name="connsiteX54" fmla="*/ 962502 w 1903876"/>
              <a:gd name="connsiteY54" fmla="*/ 1420460 h 1421398"/>
              <a:gd name="connsiteX55" fmla="*/ 963243 w 1903876"/>
              <a:gd name="connsiteY55" fmla="*/ 1420419 h 1421398"/>
              <a:gd name="connsiteX56" fmla="*/ 1394822 w 1903876"/>
              <a:gd name="connsiteY56" fmla="*/ 1385919 h 1421398"/>
              <a:gd name="connsiteX57" fmla="*/ 1826394 w 1903876"/>
              <a:gd name="connsiteY57" fmla="*/ 1420419 h 1421398"/>
              <a:gd name="connsiteX58" fmla="*/ 1837696 w 1903876"/>
              <a:gd name="connsiteY58" fmla="*/ 1421389 h 1421398"/>
              <a:gd name="connsiteX59" fmla="*/ 1880315 w 1903876"/>
              <a:gd name="connsiteY59" fmla="*/ 1405817 h 1421398"/>
              <a:gd name="connsiteX60" fmla="*/ 1903877 w 1903876"/>
              <a:gd name="connsiteY60" fmla="*/ 1355108 h 1421398"/>
              <a:gd name="connsiteX61" fmla="*/ 1903877 w 1903876"/>
              <a:gd name="connsiteY61" fmla="*/ 196462 h 1421398"/>
              <a:gd name="connsiteX62" fmla="*/ 1394820 w 1903876"/>
              <a:gd name="connsiteY62" fmla="*/ 0 h 1421398"/>
              <a:gd name="connsiteX63" fmla="*/ 132377 w 1903876"/>
              <a:gd name="connsiteY63" fmla="*/ 1277796 h 1421398"/>
              <a:gd name="connsiteX64" fmla="*/ 132377 w 1903876"/>
              <a:gd name="connsiteY64" fmla="*/ 204845 h 1421398"/>
              <a:gd name="connsiteX65" fmla="*/ 509062 w 1903876"/>
              <a:gd name="connsiteY65" fmla="*/ 132639 h 1421398"/>
              <a:gd name="connsiteX66" fmla="*/ 885747 w 1903876"/>
              <a:gd name="connsiteY66" fmla="*/ 204845 h 1421398"/>
              <a:gd name="connsiteX67" fmla="*/ 885747 w 1903876"/>
              <a:gd name="connsiteY67" fmla="*/ 1277797 h 1421398"/>
              <a:gd name="connsiteX68" fmla="*/ 509062 w 1903876"/>
              <a:gd name="connsiteY68" fmla="*/ 1253244 h 1421398"/>
              <a:gd name="connsiteX69" fmla="*/ 132377 w 1903876"/>
              <a:gd name="connsiteY69" fmla="*/ 1277796 h 1421398"/>
              <a:gd name="connsiteX70" fmla="*/ 1771505 w 1903876"/>
              <a:gd name="connsiteY70" fmla="*/ 1277796 h 1421398"/>
              <a:gd name="connsiteX71" fmla="*/ 1018130 w 1903876"/>
              <a:gd name="connsiteY71" fmla="*/ 1277796 h 1421398"/>
              <a:gd name="connsiteX72" fmla="*/ 1018130 w 1903876"/>
              <a:gd name="connsiteY72" fmla="*/ 204845 h 1421398"/>
              <a:gd name="connsiteX73" fmla="*/ 1394820 w 1903876"/>
              <a:gd name="connsiteY73" fmla="*/ 132639 h 1421398"/>
              <a:gd name="connsiteX74" fmla="*/ 1771503 w 1903876"/>
              <a:gd name="connsiteY74" fmla="*/ 204845 h 1421398"/>
              <a:gd name="connsiteX75" fmla="*/ 1771505 w 1903876"/>
              <a:gd name="connsiteY75" fmla="*/ 1277796 h 1421398"/>
              <a:gd name="connsiteX76" fmla="*/ 1771505 w 1903876"/>
              <a:gd name="connsiteY76" fmla="*/ 1277796 h 142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903876" h="1421398">
                <a:moveTo>
                  <a:pt x="728011" y="449108"/>
                </a:moveTo>
                <a:lnTo>
                  <a:pt x="281008" y="449108"/>
                </a:lnTo>
                <a:cubicBezTo>
                  <a:pt x="266319" y="449108"/>
                  <a:pt x="254496" y="460993"/>
                  <a:pt x="254496" y="475673"/>
                </a:cubicBezTo>
                <a:cubicBezTo>
                  <a:pt x="254496" y="490279"/>
                  <a:pt x="266319" y="502165"/>
                  <a:pt x="281008" y="502165"/>
                </a:cubicBezTo>
                <a:lnTo>
                  <a:pt x="728013" y="502165"/>
                </a:lnTo>
                <a:cubicBezTo>
                  <a:pt x="742590" y="502165"/>
                  <a:pt x="754452" y="490281"/>
                  <a:pt x="754452" y="475673"/>
                </a:cubicBezTo>
                <a:cubicBezTo>
                  <a:pt x="754451" y="460995"/>
                  <a:pt x="742590" y="449108"/>
                  <a:pt x="728011" y="449108"/>
                </a:cubicBezTo>
                <a:close/>
                <a:moveTo>
                  <a:pt x="728011" y="667405"/>
                </a:moveTo>
                <a:lnTo>
                  <a:pt x="281008" y="667405"/>
                </a:lnTo>
                <a:cubicBezTo>
                  <a:pt x="266319" y="667405"/>
                  <a:pt x="254496" y="679326"/>
                  <a:pt x="254496" y="693967"/>
                </a:cubicBezTo>
                <a:cubicBezTo>
                  <a:pt x="254496" y="708649"/>
                  <a:pt x="266319" y="720498"/>
                  <a:pt x="281008" y="720498"/>
                </a:cubicBezTo>
                <a:lnTo>
                  <a:pt x="728013" y="720498"/>
                </a:lnTo>
                <a:cubicBezTo>
                  <a:pt x="742590" y="720498"/>
                  <a:pt x="754452" y="708651"/>
                  <a:pt x="754452" y="693967"/>
                </a:cubicBezTo>
                <a:cubicBezTo>
                  <a:pt x="754451" y="679324"/>
                  <a:pt x="742590" y="667405"/>
                  <a:pt x="728011" y="667405"/>
                </a:cubicBezTo>
                <a:close/>
                <a:moveTo>
                  <a:pt x="728011" y="885775"/>
                </a:moveTo>
                <a:lnTo>
                  <a:pt x="281008" y="885775"/>
                </a:lnTo>
                <a:cubicBezTo>
                  <a:pt x="266319" y="885775"/>
                  <a:pt x="254496" y="897692"/>
                  <a:pt x="254496" y="912333"/>
                </a:cubicBezTo>
                <a:cubicBezTo>
                  <a:pt x="254496" y="926980"/>
                  <a:pt x="266319" y="938864"/>
                  <a:pt x="281008" y="938864"/>
                </a:cubicBezTo>
                <a:lnTo>
                  <a:pt x="728013" y="938864"/>
                </a:lnTo>
                <a:cubicBezTo>
                  <a:pt x="742590" y="938864"/>
                  <a:pt x="754452" y="926980"/>
                  <a:pt x="754452" y="912333"/>
                </a:cubicBezTo>
                <a:cubicBezTo>
                  <a:pt x="754451" y="897692"/>
                  <a:pt x="742590" y="885775"/>
                  <a:pt x="728011" y="885775"/>
                </a:cubicBezTo>
                <a:close/>
                <a:moveTo>
                  <a:pt x="1147980" y="475673"/>
                </a:moveTo>
                <a:cubicBezTo>
                  <a:pt x="1147980" y="490279"/>
                  <a:pt x="1159802" y="502165"/>
                  <a:pt x="1174420" y="502165"/>
                </a:cubicBezTo>
                <a:lnTo>
                  <a:pt x="1621419" y="502165"/>
                </a:lnTo>
                <a:cubicBezTo>
                  <a:pt x="1636072" y="502165"/>
                  <a:pt x="1647897" y="490281"/>
                  <a:pt x="1647897" y="475673"/>
                </a:cubicBezTo>
                <a:cubicBezTo>
                  <a:pt x="1647897" y="460995"/>
                  <a:pt x="1636076" y="449108"/>
                  <a:pt x="1621419" y="449108"/>
                </a:cubicBezTo>
                <a:lnTo>
                  <a:pt x="1174423" y="449108"/>
                </a:lnTo>
                <a:cubicBezTo>
                  <a:pt x="1159809" y="449108"/>
                  <a:pt x="1147980" y="460995"/>
                  <a:pt x="1147980" y="475673"/>
                </a:cubicBezTo>
                <a:close/>
                <a:moveTo>
                  <a:pt x="1621426" y="667405"/>
                </a:moveTo>
                <a:lnTo>
                  <a:pt x="1174423" y="667405"/>
                </a:lnTo>
                <a:cubicBezTo>
                  <a:pt x="1159807" y="667405"/>
                  <a:pt x="1147984" y="679326"/>
                  <a:pt x="1147984" y="693967"/>
                </a:cubicBezTo>
                <a:cubicBezTo>
                  <a:pt x="1147984" y="708649"/>
                  <a:pt x="1159807" y="720498"/>
                  <a:pt x="1174423" y="720498"/>
                </a:cubicBezTo>
                <a:lnTo>
                  <a:pt x="1621426" y="720498"/>
                </a:lnTo>
                <a:cubicBezTo>
                  <a:pt x="1636076" y="720498"/>
                  <a:pt x="1647901" y="708651"/>
                  <a:pt x="1647901" y="693967"/>
                </a:cubicBezTo>
                <a:cubicBezTo>
                  <a:pt x="1647897" y="679324"/>
                  <a:pt x="1636076" y="667405"/>
                  <a:pt x="1621426" y="667405"/>
                </a:cubicBezTo>
                <a:close/>
                <a:moveTo>
                  <a:pt x="1621426" y="885775"/>
                </a:moveTo>
                <a:lnTo>
                  <a:pt x="1174423" y="885775"/>
                </a:lnTo>
                <a:cubicBezTo>
                  <a:pt x="1159807" y="885775"/>
                  <a:pt x="1147984" y="897692"/>
                  <a:pt x="1147984" y="912333"/>
                </a:cubicBezTo>
                <a:cubicBezTo>
                  <a:pt x="1147984" y="926980"/>
                  <a:pt x="1159807" y="938864"/>
                  <a:pt x="1174423" y="938864"/>
                </a:cubicBezTo>
                <a:lnTo>
                  <a:pt x="1621426" y="938864"/>
                </a:lnTo>
                <a:cubicBezTo>
                  <a:pt x="1636076" y="938864"/>
                  <a:pt x="1647901" y="926980"/>
                  <a:pt x="1647901" y="912333"/>
                </a:cubicBezTo>
                <a:cubicBezTo>
                  <a:pt x="1647897" y="897692"/>
                  <a:pt x="1636076" y="885775"/>
                  <a:pt x="1621426" y="885775"/>
                </a:cubicBezTo>
                <a:close/>
                <a:moveTo>
                  <a:pt x="1394820" y="0"/>
                </a:moveTo>
                <a:cubicBezTo>
                  <a:pt x="1230756" y="0"/>
                  <a:pt x="1047507" y="25150"/>
                  <a:pt x="951943" y="89756"/>
                </a:cubicBezTo>
                <a:cubicBezTo>
                  <a:pt x="856374" y="25150"/>
                  <a:pt x="673165" y="0"/>
                  <a:pt x="509066" y="0"/>
                </a:cubicBezTo>
                <a:cubicBezTo>
                  <a:pt x="274203" y="0"/>
                  <a:pt x="0" y="51420"/>
                  <a:pt x="0" y="196462"/>
                </a:cubicBezTo>
                <a:lnTo>
                  <a:pt x="0" y="1355108"/>
                </a:lnTo>
                <a:cubicBezTo>
                  <a:pt x="0" y="1374742"/>
                  <a:pt x="8624" y="1393221"/>
                  <a:pt x="23573" y="1405817"/>
                </a:cubicBezTo>
                <a:cubicBezTo>
                  <a:pt x="38521" y="1418412"/>
                  <a:pt x="58231" y="1423774"/>
                  <a:pt x="77490" y="1420419"/>
                </a:cubicBezTo>
                <a:cubicBezTo>
                  <a:pt x="207714" y="1397848"/>
                  <a:pt x="356902" y="1385919"/>
                  <a:pt x="509062" y="1385919"/>
                </a:cubicBezTo>
                <a:cubicBezTo>
                  <a:pt x="661226" y="1385919"/>
                  <a:pt x="810412" y="1397844"/>
                  <a:pt x="940637" y="1420419"/>
                </a:cubicBezTo>
                <a:cubicBezTo>
                  <a:pt x="942420" y="1420758"/>
                  <a:pt x="944167" y="1420758"/>
                  <a:pt x="945953" y="1420944"/>
                </a:cubicBezTo>
                <a:cubicBezTo>
                  <a:pt x="947364" y="1421056"/>
                  <a:pt x="948738" y="1421165"/>
                  <a:pt x="950153" y="1421206"/>
                </a:cubicBezTo>
                <a:cubicBezTo>
                  <a:pt x="950745" y="1421279"/>
                  <a:pt x="951347" y="1421391"/>
                  <a:pt x="951941" y="1421391"/>
                </a:cubicBezTo>
                <a:cubicBezTo>
                  <a:pt x="955473" y="1421391"/>
                  <a:pt x="959006" y="1421093"/>
                  <a:pt x="962502" y="1420460"/>
                </a:cubicBezTo>
                <a:cubicBezTo>
                  <a:pt x="962723" y="1420419"/>
                  <a:pt x="962944" y="1420460"/>
                  <a:pt x="963243" y="1420419"/>
                </a:cubicBezTo>
                <a:cubicBezTo>
                  <a:pt x="1093472" y="1397848"/>
                  <a:pt x="1242658" y="1385919"/>
                  <a:pt x="1394822" y="1385919"/>
                </a:cubicBezTo>
                <a:cubicBezTo>
                  <a:pt x="1546979" y="1385919"/>
                  <a:pt x="1696206" y="1397844"/>
                  <a:pt x="1826394" y="1420419"/>
                </a:cubicBezTo>
                <a:cubicBezTo>
                  <a:pt x="1830154" y="1421091"/>
                  <a:pt x="1833977" y="1421389"/>
                  <a:pt x="1837696" y="1421389"/>
                </a:cubicBezTo>
                <a:cubicBezTo>
                  <a:pt x="1853164" y="1421389"/>
                  <a:pt x="1868265" y="1415988"/>
                  <a:pt x="1880315" y="1405817"/>
                </a:cubicBezTo>
                <a:cubicBezTo>
                  <a:pt x="1895262" y="1393221"/>
                  <a:pt x="1903877" y="1374746"/>
                  <a:pt x="1903877" y="1355108"/>
                </a:cubicBezTo>
                <a:lnTo>
                  <a:pt x="1903877" y="196462"/>
                </a:lnTo>
                <a:cubicBezTo>
                  <a:pt x="1903877" y="51416"/>
                  <a:pt x="1629677" y="0"/>
                  <a:pt x="1394820" y="0"/>
                </a:cubicBezTo>
                <a:close/>
                <a:moveTo>
                  <a:pt x="132377" y="1277796"/>
                </a:moveTo>
                <a:lnTo>
                  <a:pt x="132377" y="204845"/>
                </a:lnTo>
                <a:cubicBezTo>
                  <a:pt x="159147" y="178575"/>
                  <a:pt x="291380" y="132639"/>
                  <a:pt x="509062" y="132639"/>
                </a:cubicBezTo>
                <a:cubicBezTo>
                  <a:pt x="726709" y="132639"/>
                  <a:pt x="858977" y="178577"/>
                  <a:pt x="885747" y="204845"/>
                </a:cubicBezTo>
                <a:lnTo>
                  <a:pt x="885747" y="1277797"/>
                </a:lnTo>
                <a:cubicBezTo>
                  <a:pt x="768020" y="1261668"/>
                  <a:pt x="639436" y="1253244"/>
                  <a:pt x="509062" y="1253244"/>
                </a:cubicBezTo>
                <a:cubicBezTo>
                  <a:pt x="378692" y="1253243"/>
                  <a:pt x="250069" y="1261666"/>
                  <a:pt x="132377" y="1277796"/>
                </a:cubicBezTo>
                <a:close/>
                <a:moveTo>
                  <a:pt x="1771505" y="1277796"/>
                </a:moveTo>
                <a:cubicBezTo>
                  <a:pt x="1536087" y="1245604"/>
                  <a:pt x="1253477" y="1245604"/>
                  <a:pt x="1018130" y="1277796"/>
                </a:cubicBezTo>
                <a:lnTo>
                  <a:pt x="1018130" y="204845"/>
                </a:lnTo>
                <a:cubicBezTo>
                  <a:pt x="1044902" y="178575"/>
                  <a:pt x="1177138" y="132639"/>
                  <a:pt x="1394820" y="132639"/>
                </a:cubicBezTo>
                <a:cubicBezTo>
                  <a:pt x="1612501" y="132639"/>
                  <a:pt x="1744729" y="178577"/>
                  <a:pt x="1771503" y="204845"/>
                </a:cubicBezTo>
                <a:lnTo>
                  <a:pt x="1771505" y="1277796"/>
                </a:lnTo>
                <a:lnTo>
                  <a:pt x="1771505" y="1277796"/>
                </a:lnTo>
                <a:close/>
              </a:path>
            </a:pathLst>
          </a:custGeom>
          <a:gradFill>
            <a:gsLst>
              <a:gs pos="0">
                <a:srgbClr val="FEEFAC"/>
              </a:gs>
              <a:gs pos="84000">
                <a:srgbClr val="E9BE61"/>
              </a:gs>
            </a:gsLst>
            <a:lin ang="5400000" scaled="1"/>
          </a:gradFill>
          <a:ln w="60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dirty="0">
              <a:latin typeface="汉仪君黑-45简" panose="020B0604020202020204" charset="-122"/>
              <a:ea typeface="汉仪君黑-45简" panose="020B0604020202020204" charset="-122"/>
              <a:cs typeface="汉仪君黑-45简" panose="020B0604020202020204" charset="-122"/>
            </a:endParaRPr>
          </a:p>
        </p:txBody>
      </p:sp>
      <p:sp>
        <p:nvSpPr>
          <p:cNvPr id="20" name="文本框 19"/>
          <p:cNvSpPr txBox="1"/>
          <p:nvPr/>
        </p:nvSpPr>
        <p:spPr>
          <a:xfrm>
            <a:off x="1602740" y="1329690"/>
            <a:ext cx="8575040" cy="460375"/>
          </a:xfrm>
          <a:prstGeom prst="rect">
            <a:avLst/>
          </a:prstGeom>
          <a:noFill/>
          <a:ln w="9525">
            <a:noFill/>
          </a:ln>
        </p:spPr>
        <p:txBody>
          <a:bodyPr wrap="square">
            <a:spAutoFit/>
          </a:bodyPr>
          <a:lstStyle/>
          <a:p>
            <a:pPr algn="l"/>
            <a:r>
              <a:rPr kumimoji="1" lang="en-US" altLang="zh-CN" sz="2400" b="1" dirty="0">
                <a:solidFill>
                  <a:srgbClr val="C00000"/>
                </a:solidFill>
                <a:latin typeface="汉仪君黑-45简" panose="020B0604020202020204" charset="-122"/>
                <a:ea typeface="汉仪君黑-45简" panose="020B0604020202020204" charset="-122"/>
                <a:cs typeface="汉仪君黑-45简" panose="020B0604020202020204" charset="-122"/>
                <a:sym typeface="汉仪君黑-45简" panose="020B0604020202020204" charset="-122"/>
              </a:rPr>
              <a:t>1.</a:t>
            </a:r>
            <a:r>
              <a:rPr kumimoji="1" lang="zh-CN" altLang="zh-CN" sz="2400" b="1" dirty="0">
                <a:solidFill>
                  <a:srgbClr val="C00000"/>
                </a:solidFill>
                <a:latin typeface="汉仪君黑-45简" panose="020B0604020202020204" charset="-122"/>
                <a:ea typeface="汉仪君黑-45简" panose="020B0604020202020204" charset="-122"/>
                <a:cs typeface="汉仪君黑-45简" panose="020B0604020202020204" charset="-122"/>
                <a:sym typeface="汉仪君黑-45简" panose="020B0604020202020204" charset="-122"/>
              </a:rPr>
              <a:t>科技型中小企业“登记编号”有效期是多长时间？</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ppt_x"/>
                                          </p:val>
                                        </p:tav>
                                        <p:tav tm="100000">
                                          <p:val>
                                            <p:strVal val="#ppt_x"/>
                                          </p:val>
                                        </p:tav>
                                      </p:tavLst>
                                    </p:anim>
                                    <p:anim calcmode="lin" valueType="num">
                                      <p:cBhvr additive="base">
                                        <p:cTn id="16" dur="500" fill="hold"/>
                                        <p:tgtEl>
                                          <p:spTgt spid="3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P spid="34" grpId="0" bldLvl="0" animBg="1"/>
      <p:bldP spid="6" grpId="0" bldLvl="0" animBg="1"/>
      <p:bldP spid="7" grpId="0" bldLvl="0" animBg="1"/>
      <p:bldP spid="18" grpId="0" bldLvl="0" animBg="1"/>
      <p:bldP spid="1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096665" y="1662617"/>
            <a:ext cx="10326448" cy="3940144"/>
            <a:chOff x="1435723" y="2462318"/>
            <a:chExt cx="9590586" cy="3659370"/>
          </a:xfrm>
        </p:grpSpPr>
        <p:sp>
          <p:nvSpPr>
            <p:cNvPr id="6" name="箭头: V 形 5"/>
            <p:cNvSpPr/>
            <p:nvPr/>
          </p:nvSpPr>
          <p:spPr>
            <a:xfrm>
              <a:off x="3919102" y="2805046"/>
              <a:ext cx="330654" cy="384270"/>
            </a:xfrm>
            <a:prstGeom prst="chevron">
              <a:avLst>
                <a:gd name="adj" fmla="val 59827"/>
              </a:avLst>
            </a:prstGeom>
            <a:solidFill>
              <a:srgbClr val="A20000"/>
            </a:solidFill>
            <a:ln>
              <a:noFill/>
            </a:ln>
          </p:spPr>
          <p:style>
            <a:lnRef idx="2">
              <a:srgbClr val="A20000">
                <a:shade val="50000"/>
              </a:srgbClr>
            </a:lnRef>
            <a:fillRef idx="1">
              <a:srgbClr val="A20000"/>
            </a:fillRef>
            <a:effectRef idx="0">
              <a:srgbClr val="A20000"/>
            </a:effectRef>
            <a:fontRef idx="minor">
              <a:srgbClr val="FFFFFF"/>
            </a:fontRef>
          </p:style>
          <p:txBody>
            <a:bodyPr rtlCol="0" anchor="ctr"/>
            <a:lstStyle/>
            <a:p>
              <a:pPr algn="ctr"/>
              <a:endParaRPr lang="zh-CN" altLang="en-US">
                <a:solidFill>
                  <a:srgbClr val="000000"/>
                </a:solidFill>
                <a:latin typeface="思源黑体 CN Regular" panose="020B0500000000000000" pitchFamily="34" charset="-122"/>
                <a:ea typeface="思源黑体 CN Medium" panose="020B0600000000000000" charset="-122"/>
                <a:sym typeface="思源黑体 CN Regular" panose="020B0500000000000000" pitchFamily="34" charset="-122"/>
              </a:endParaRPr>
            </a:p>
          </p:txBody>
        </p:sp>
        <p:grpSp>
          <p:nvGrpSpPr>
            <p:cNvPr id="11" name="组合 10"/>
            <p:cNvGrpSpPr/>
            <p:nvPr/>
          </p:nvGrpSpPr>
          <p:grpSpPr>
            <a:xfrm>
              <a:off x="4448828" y="2462318"/>
              <a:ext cx="6576891" cy="1105191"/>
              <a:chOff x="4490647" y="2026889"/>
              <a:chExt cx="6576891" cy="1105191"/>
            </a:xfrm>
          </p:grpSpPr>
          <p:sp>
            <p:nvSpPr>
              <p:cNvPr id="12" name="矩形: 圆角 9"/>
              <p:cNvSpPr/>
              <p:nvPr/>
            </p:nvSpPr>
            <p:spPr>
              <a:xfrm>
                <a:off x="4706495" y="2026889"/>
                <a:ext cx="6361043" cy="1105191"/>
              </a:xfrm>
              <a:prstGeom prst="roundRect">
                <a:avLst>
                  <a:gd name="adj" fmla="val 0"/>
                </a:avLst>
              </a:prstGeom>
              <a:noFill/>
              <a:ln>
                <a:solidFill>
                  <a:srgbClr val="A20000"/>
                </a:solidFill>
              </a:ln>
            </p:spPr>
            <p:style>
              <a:lnRef idx="2">
                <a:srgbClr val="A20000">
                  <a:shade val="50000"/>
                </a:srgbClr>
              </a:lnRef>
              <a:fillRef idx="1">
                <a:srgbClr val="A20000"/>
              </a:fillRef>
              <a:effectRef idx="0">
                <a:srgbClr val="A20000"/>
              </a:effectRef>
              <a:fontRef idx="minor">
                <a:srgbClr val="FFFFFF"/>
              </a:fontRef>
            </p:style>
            <p:txBody>
              <a:bodyPr rtlCol="0" anchor="ctr"/>
              <a:lstStyle/>
              <a:p>
                <a:pPr algn="ctr"/>
                <a:endParaRPr lang="zh-CN" altLang="en-US" sz="2400" b="1" dirty="0">
                  <a:solidFill>
                    <a:srgbClr val="FFFCE1"/>
                  </a:solidFill>
                  <a:latin typeface="思源黑体 CN Regular" panose="020B0500000000000000" pitchFamily="34" charset="-122"/>
                  <a:ea typeface="思源黑体 CN Medium" panose="020B0600000000000000" charset="-122"/>
                  <a:sym typeface="思源黑体 CN Regular" panose="020B0500000000000000" pitchFamily="34" charset="-122"/>
                </a:endParaRPr>
              </a:p>
            </p:txBody>
          </p:sp>
          <p:sp>
            <p:nvSpPr>
              <p:cNvPr id="13" name="矩形: 圆角 12"/>
              <p:cNvSpPr/>
              <p:nvPr/>
            </p:nvSpPr>
            <p:spPr>
              <a:xfrm>
                <a:off x="4490647" y="2357271"/>
                <a:ext cx="432000" cy="432000"/>
              </a:xfrm>
              <a:prstGeom prst="roundRect">
                <a:avLst>
                  <a:gd name="adj" fmla="val 50000"/>
                </a:avLst>
              </a:prstGeom>
              <a:solidFill>
                <a:srgbClr val="A20000"/>
              </a:solidFill>
              <a:ln>
                <a:noFill/>
              </a:ln>
            </p:spPr>
            <p:style>
              <a:lnRef idx="2">
                <a:srgbClr val="A20000">
                  <a:shade val="50000"/>
                </a:srgbClr>
              </a:lnRef>
              <a:fillRef idx="1">
                <a:srgbClr val="A20000"/>
              </a:fillRef>
              <a:effectRef idx="0">
                <a:srgbClr val="A20000"/>
              </a:effectRef>
              <a:fontRef idx="minor">
                <a:srgbClr val="FFFFFF"/>
              </a:fontRef>
            </p:style>
            <p:txBody>
              <a:bodyPr rtlCol="0" anchor="ctr"/>
              <a:lstStyle/>
              <a:p>
                <a:pPr algn="ctr"/>
                <a:r>
                  <a:rPr lang="en-US" altLang="zh-CN" sz="1600" dirty="0">
                    <a:latin typeface="思源黑体 CN Regular" panose="020B0500000000000000" pitchFamily="34" charset="-122"/>
                    <a:ea typeface="思源黑体 CN Medium" panose="020B0600000000000000" charset="-122"/>
                    <a:sym typeface="思源黑体 CN Regular" panose="020B0500000000000000" pitchFamily="34" charset="-122"/>
                  </a:rPr>
                  <a:t>1</a:t>
                </a:r>
                <a:endParaRPr lang="zh-CN" altLang="en-US" sz="1600" dirty="0">
                  <a:latin typeface="思源黑体 CN Regular" panose="020B0500000000000000" pitchFamily="34" charset="-122"/>
                  <a:ea typeface="思源黑体 CN Medium" panose="020B0600000000000000" charset="-122"/>
                  <a:sym typeface="思源黑体 CN Regular" panose="020B0500000000000000" pitchFamily="34" charset="-122"/>
                </a:endParaRPr>
              </a:p>
            </p:txBody>
          </p:sp>
        </p:grpSp>
        <p:grpSp>
          <p:nvGrpSpPr>
            <p:cNvPr id="15" name="组合 14"/>
            <p:cNvGrpSpPr/>
            <p:nvPr/>
          </p:nvGrpSpPr>
          <p:grpSpPr>
            <a:xfrm>
              <a:off x="4448828" y="3848810"/>
              <a:ext cx="6576891" cy="904676"/>
              <a:chOff x="4490647" y="3413381"/>
              <a:chExt cx="6576891" cy="904676"/>
            </a:xfrm>
          </p:grpSpPr>
          <p:sp>
            <p:nvSpPr>
              <p:cNvPr id="16" name="矩形: 圆角 10"/>
              <p:cNvSpPr/>
              <p:nvPr/>
            </p:nvSpPr>
            <p:spPr>
              <a:xfrm>
                <a:off x="4706495" y="3413381"/>
                <a:ext cx="6361043" cy="904676"/>
              </a:xfrm>
              <a:prstGeom prst="roundRect">
                <a:avLst>
                  <a:gd name="adj" fmla="val 0"/>
                </a:avLst>
              </a:prstGeom>
              <a:noFill/>
              <a:ln>
                <a:solidFill>
                  <a:srgbClr val="A20000"/>
                </a:solidFill>
              </a:ln>
            </p:spPr>
            <p:style>
              <a:lnRef idx="2">
                <a:srgbClr val="A20000">
                  <a:shade val="50000"/>
                </a:srgbClr>
              </a:lnRef>
              <a:fillRef idx="1">
                <a:srgbClr val="A20000"/>
              </a:fillRef>
              <a:effectRef idx="0">
                <a:srgbClr val="A20000"/>
              </a:effectRef>
              <a:fontRef idx="minor">
                <a:srgbClr val="FFFFFF"/>
              </a:fontRef>
            </p:style>
            <p:txBody>
              <a:bodyPr rtlCol="0" anchor="ctr"/>
              <a:lstStyle/>
              <a:p>
                <a:pPr algn="ctr"/>
                <a:endParaRPr lang="zh-CN" altLang="en-US" sz="2400" b="1" dirty="0">
                  <a:solidFill>
                    <a:srgbClr val="FFFCE1"/>
                  </a:solidFill>
                  <a:latin typeface="思源黑体 CN Regular" panose="020B0500000000000000" pitchFamily="34" charset="-122"/>
                  <a:ea typeface="思源黑体 CN Medium" panose="020B0600000000000000" charset="-122"/>
                  <a:sym typeface="思源黑体 CN Regular" panose="020B0500000000000000" pitchFamily="34" charset="-122"/>
                </a:endParaRPr>
              </a:p>
            </p:txBody>
          </p:sp>
          <p:sp>
            <p:nvSpPr>
              <p:cNvPr id="17" name="矩形: 圆角 17"/>
              <p:cNvSpPr/>
              <p:nvPr/>
            </p:nvSpPr>
            <p:spPr>
              <a:xfrm>
                <a:off x="4490647" y="3630093"/>
                <a:ext cx="432000" cy="432000"/>
              </a:xfrm>
              <a:prstGeom prst="roundRect">
                <a:avLst>
                  <a:gd name="adj" fmla="val 50000"/>
                </a:avLst>
              </a:prstGeom>
              <a:solidFill>
                <a:srgbClr val="A20000"/>
              </a:solidFill>
              <a:ln>
                <a:noFill/>
              </a:ln>
            </p:spPr>
            <p:style>
              <a:lnRef idx="2">
                <a:srgbClr val="A20000">
                  <a:shade val="50000"/>
                </a:srgbClr>
              </a:lnRef>
              <a:fillRef idx="1">
                <a:srgbClr val="A20000"/>
              </a:fillRef>
              <a:effectRef idx="0">
                <a:srgbClr val="A20000"/>
              </a:effectRef>
              <a:fontRef idx="minor">
                <a:srgbClr val="FFFFFF"/>
              </a:fontRef>
            </p:style>
            <p:txBody>
              <a:bodyPr rtlCol="0" anchor="ctr"/>
              <a:lstStyle/>
              <a:p>
                <a:pPr algn="ctr"/>
                <a:r>
                  <a:rPr lang="en-US" altLang="zh-CN" sz="1600" dirty="0">
                    <a:latin typeface="思源黑体 CN Regular" panose="020B0500000000000000" pitchFamily="34" charset="-122"/>
                    <a:ea typeface="思源黑体 CN Medium" panose="020B0600000000000000" charset="-122"/>
                    <a:sym typeface="思源黑体 CN Regular" panose="020B0500000000000000" pitchFamily="34" charset="-122"/>
                  </a:rPr>
                  <a:t>2</a:t>
                </a:r>
                <a:endParaRPr lang="zh-CN" altLang="en-US" sz="1600" dirty="0">
                  <a:latin typeface="思源黑体 CN Regular" panose="020B0500000000000000" pitchFamily="34" charset="-122"/>
                  <a:ea typeface="思源黑体 CN Medium" panose="020B0600000000000000" charset="-122"/>
                  <a:sym typeface="思源黑体 CN Regular" panose="020B0500000000000000" pitchFamily="34" charset="-122"/>
                </a:endParaRPr>
              </a:p>
            </p:txBody>
          </p:sp>
        </p:grpSp>
        <p:grpSp>
          <p:nvGrpSpPr>
            <p:cNvPr id="18" name="组合 17"/>
            <p:cNvGrpSpPr/>
            <p:nvPr/>
          </p:nvGrpSpPr>
          <p:grpSpPr>
            <a:xfrm>
              <a:off x="4439982" y="5034779"/>
              <a:ext cx="6586327" cy="1086909"/>
              <a:chOff x="4481801" y="4599350"/>
              <a:chExt cx="6586327" cy="1086909"/>
            </a:xfrm>
          </p:grpSpPr>
          <p:sp>
            <p:nvSpPr>
              <p:cNvPr id="19" name="矩形: 圆角 11"/>
              <p:cNvSpPr/>
              <p:nvPr/>
            </p:nvSpPr>
            <p:spPr>
              <a:xfrm>
                <a:off x="4706496" y="4599350"/>
                <a:ext cx="6361632" cy="1086909"/>
              </a:xfrm>
              <a:prstGeom prst="roundRect">
                <a:avLst>
                  <a:gd name="adj" fmla="val 0"/>
                </a:avLst>
              </a:prstGeom>
              <a:noFill/>
              <a:ln>
                <a:solidFill>
                  <a:srgbClr val="A20000"/>
                </a:solidFill>
              </a:ln>
            </p:spPr>
            <p:style>
              <a:lnRef idx="2">
                <a:srgbClr val="A20000">
                  <a:shade val="50000"/>
                </a:srgbClr>
              </a:lnRef>
              <a:fillRef idx="1">
                <a:srgbClr val="A20000"/>
              </a:fillRef>
              <a:effectRef idx="0">
                <a:srgbClr val="A20000"/>
              </a:effectRef>
              <a:fontRef idx="minor">
                <a:srgbClr val="FFFFFF"/>
              </a:fontRef>
            </p:style>
            <p:txBody>
              <a:bodyPr rtlCol="0" anchor="ctr"/>
              <a:lstStyle/>
              <a:p>
                <a:pPr algn="ctr"/>
                <a:endParaRPr lang="zh-CN" altLang="en-US" sz="2400" b="1" dirty="0">
                  <a:solidFill>
                    <a:srgbClr val="FFFCE1"/>
                  </a:solidFill>
                  <a:latin typeface="思源黑体 CN Regular" panose="020B0500000000000000" pitchFamily="34" charset="-122"/>
                  <a:ea typeface="思源黑体 CN Medium" panose="020B0600000000000000" charset="-122"/>
                  <a:sym typeface="思源黑体 CN Regular" panose="020B0500000000000000" pitchFamily="34" charset="-122"/>
                </a:endParaRPr>
              </a:p>
            </p:txBody>
          </p:sp>
          <p:sp>
            <p:nvSpPr>
              <p:cNvPr id="20" name="矩形: 圆角 18"/>
              <p:cNvSpPr/>
              <p:nvPr/>
            </p:nvSpPr>
            <p:spPr>
              <a:xfrm>
                <a:off x="4481801" y="4903105"/>
                <a:ext cx="432000" cy="432000"/>
              </a:xfrm>
              <a:prstGeom prst="roundRect">
                <a:avLst>
                  <a:gd name="adj" fmla="val 50000"/>
                </a:avLst>
              </a:prstGeom>
              <a:solidFill>
                <a:srgbClr val="A20000"/>
              </a:solidFill>
              <a:ln>
                <a:noFill/>
              </a:ln>
            </p:spPr>
            <p:style>
              <a:lnRef idx="2">
                <a:srgbClr val="A20000">
                  <a:shade val="50000"/>
                </a:srgbClr>
              </a:lnRef>
              <a:fillRef idx="1">
                <a:srgbClr val="A20000"/>
              </a:fillRef>
              <a:effectRef idx="0">
                <a:srgbClr val="A20000"/>
              </a:effectRef>
              <a:fontRef idx="minor">
                <a:srgbClr val="FFFFFF"/>
              </a:fontRef>
            </p:style>
            <p:txBody>
              <a:bodyPr rtlCol="0" anchor="ctr"/>
              <a:lstStyle/>
              <a:p>
                <a:pPr algn="ctr"/>
                <a:r>
                  <a:rPr lang="en-US" altLang="zh-CN" sz="1600" dirty="0">
                    <a:latin typeface="思源黑体 CN Regular" panose="020B0500000000000000" pitchFamily="34" charset="-122"/>
                    <a:ea typeface="思源黑体 CN Medium" panose="020B0600000000000000" charset="-122"/>
                    <a:sym typeface="思源黑体 CN Regular" panose="020B0500000000000000" pitchFamily="34" charset="-122"/>
                  </a:rPr>
                  <a:t>3</a:t>
                </a:r>
                <a:endParaRPr lang="zh-CN" altLang="en-US" sz="1600" dirty="0">
                  <a:latin typeface="思源黑体 CN Regular" panose="020B0500000000000000" pitchFamily="34" charset="-122"/>
                  <a:ea typeface="思源黑体 CN Medium" panose="020B0600000000000000" charset="-122"/>
                  <a:sym typeface="思源黑体 CN Regular" panose="020B0500000000000000" pitchFamily="34" charset="-122"/>
                </a:endParaRPr>
              </a:p>
            </p:txBody>
          </p:sp>
        </p:grpSp>
        <p:grpSp>
          <p:nvGrpSpPr>
            <p:cNvPr id="26" name="组合 25"/>
            <p:cNvGrpSpPr/>
            <p:nvPr/>
          </p:nvGrpSpPr>
          <p:grpSpPr>
            <a:xfrm>
              <a:off x="1435723" y="2805846"/>
              <a:ext cx="2216310" cy="2876501"/>
              <a:chOff x="9494262" y="377334"/>
              <a:chExt cx="2216310" cy="2876501"/>
            </a:xfrm>
          </p:grpSpPr>
          <p:grpSp>
            <p:nvGrpSpPr>
              <p:cNvPr id="27" name="组合 26"/>
              <p:cNvGrpSpPr/>
              <p:nvPr/>
            </p:nvGrpSpPr>
            <p:grpSpPr>
              <a:xfrm>
                <a:off x="10017329" y="697132"/>
                <a:ext cx="1072230" cy="1514698"/>
                <a:chOff x="16301648" y="1457999"/>
                <a:chExt cx="1173247" cy="1657402"/>
              </a:xfrm>
              <a:solidFill>
                <a:srgbClr val="A20000"/>
              </a:solidFill>
            </p:grpSpPr>
            <p:sp>
              <p:nvSpPr>
                <p:cNvPr id="30" name="不规则图形 185"/>
                <p:cNvSpPr/>
                <p:nvPr/>
              </p:nvSpPr>
              <p:spPr>
                <a:xfrm>
                  <a:off x="16484966" y="2052228"/>
                  <a:ext cx="808899" cy="340782"/>
                </a:xfrm>
                <a:custGeom>
                  <a:avLst/>
                  <a:gdLst/>
                  <a:ahLst/>
                  <a:cxnLst>
                    <a:cxn ang="0">
                      <a:pos x="wd2" y="hd2"/>
                    </a:cxn>
                    <a:cxn ang="5400000">
                      <a:pos x="wd2" y="hd2"/>
                    </a:cxn>
                    <a:cxn ang="10800000">
                      <a:pos x="wd2" y="hd2"/>
                    </a:cxn>
                    <a:cxn ang="16200000">
                      <a:pos x="wd2" y="hd2"/>
                    </a:cxn>
                  </a:cxnLst>
                  <a:rect l="0" t="0" r="r" b="b"/>
                  <a:pathLst>
                    <a:path w="21314" h="20822" extrusionOk="0">
                      <a:moveTo>
                        <a:pt x="21137" y="20822"/>
                      </a:moveTo>
                      <a:cubicBezTo>
                        <a:pt x="21286" y="14308"/>
                        <a:pt x="21360" y="7965"/>
                        <a:pt x="21286" y="6936"/>
                      </a:cubicBezTo>
                      <a:cubicBezTo>
                        <a:pt x="21063" y="5565"/>
                        <a:pt x="18168" y="-778"/>
                        <a:pt x="15422" y="79"/>
                      </a:cubicBezTo>
                      <a:cubicBezTo>
                        <a:pt x="15422" y="79"/>
                        <a:pt x="15273" y="251"/>
                        <a:pt x="15051" y="593"/>
                      </a:cubicBezTo>
                      <a:cubicBezTo>
                        <a:pt x="13640" y="14993"/>
                        <a:pt x="13640" y="14993"/>
                        <a:pt x="13640" y="14993"/>
                      </a:cubicBezTo>
                      <a:cubicBezTo>
                        <a:pt x="13047" y="4365"/>
                        <a:pt x="13047" y="4365"/>
                        <a:pt x="13047" y="4365"/>
                      </a:cubicBezTo>
                      <a:cubicBezTo>
                        <a:pt x="13195" y="3165"/>
                        <a:pt x="13195" y="3165"/>
                        <a:pt x="13195" y="3165"/>
                      </a:cubicBezTo>
                      <a:cubicBezTo>
                        <a:pt x="12898" y="1793"/>
                        <a:pt x="12898" y="1793"/>
                        <a:pt x="12898" y="1793"/>
                      </a:cubicBezTo>
                      <a:cubicBezTo>
                        <a:pt x="12156" y="1793"/>
                        <a:pt x="12156" y="1793"/>
                        <a:pt x="12156" y="1793"/>
                      </a:cubicBezTo>
                      <a:cubicBezTo>
                        <a:pt x="11785" y="3165"/>
                        <a:pt x="11785" y="3165"/>
                        <a:pt x="11785" y="3165"/>
                      </a:cubicBezTo>
                      <a:cubicBezTo>
                        <a:pt x="12007" y="4193"/>
                        <a:pt x="12007" y="4193"/>
                        <a:pt x="12007" y="4193"/>
                      </a:cubicBezTo>
                      <a:cubicBezTo>
                        <a:pt x="11414" y="14308"/>
                        <a:pt x="11414" y="14308"/>
                        <a:pt x="11414" y="14308"/>
                      </a:cubicBezTo>
                      <a:cubicBezTo>
                        <a:pt x="11339" y="14822"/>
                        <a:pt x="11339" y="14822"/>
                        <a:pt x="11339" y="14822"/>
                      </a:cubicBezTo>
                      <a:cubicBezTo>
                        <a:pt x="9632" y="79"/>
                        <a:pt x="9632" y="79"/>
                        <a:pt x="9632" y="79"/>
                      </a:cubicBezTo>
                      <a:cubicBezTo>
                        <a:pt x="9558" y="79"/>
                        <a:pt x="9484" y="79"/>
                        <a:pt x="9335" y="79"/>
                      </a:cubicBezTo>
                      <a:cubicBezTo>
                        <a:pt x="6589" y="936"/>
                        <a:pt x="4585" y="1279"/>
                        <a:pt x="3026" y="7793"/>
                      </a:cubicBezTo>
                      <a:cubicBezTo>
                        <a:pt x="2061" y="10022"/>
                        <a:pt x="1838" y="11222"/>
                        <a:pt x="1022" y="13451"/>
                      </a:cubicBezTo>
                      <a:cubicBezTo>
                        <a:pt x="-240" y="17051"/>
                        <a:pt x="-92" y="17908"/>
                        <a:pt x="205" y="20822"/>
                      </a:cubicBezTo>
                      <a:cubicBezTo>
                        <a:pt x="6144" y="20822"/>
                        <a:pt x="6144" y="20822"/>
                        <a:pt x="6144" y="20822"/>
                      </a:cubicBezTo>
                      <a:cubicBezTo>
                        <a:pt x="6144" y="20822"/>
                        <a:pt x="6218" y="20822"/>
                        <a:pt x="6218" y="20822"/>
                      </a:cubicBezTo>
                      <a:cubicBezTo>
                        <a:pt x="6218" y="20822"/>
                        <a:pt x="6218" y="20822"/>
                        <a:pt x="6218" y="20822"/>
                      </a:cubicBezTo>
                      <a:cubicBezTo>
                        <a:pt x="7405" y="20822"/>
                        <a:pt x="7405" y="20822"/>
                        <a:pt x="7405" y="20822"/>
                      </a:cubicBezTo>
                      <a:cubicBezTo>
                        <a:pt x="7108" y="14822"/>
                        <a:pt x="7108" y="14822"/>
                        <a:pt x="7108" y="14822"/>
                      </a:cubicBezTo>
                      <a:cubicBezTo>
                        <a:pt x="7108" y="14822"/>
                        <a:pt x="9113" y="18251"/>
                        <a:pt x="12007" y="19451"/>
                      </a:cubicBezTo>
                      <a:cubicBezTo>
                        <a:pt x="14828" y="20651"/>
                        <a:pt x="16906" y="20136"/>
                        <a:pt x="16906" y="20136"/>
                      </a:cubicBezTo>
                      <a:cubicBezTo>
                        <a:pt x="16906" y="20822"/>
                        <a:pt x="16906" y="20822"/>
                        <a:pt x="16906" y="20822"/>
                      </a:cubicBezTo>
                      <a:cubicBezTo>
                        <a:pt x="18168" y="20822"/>
                        <a:pt x="18168" y="20822"/>
                        <a:pt x="18168" y="20822"/>
                      </a:cubicBezTo>
                      <a:cubicBezTo>
                        <a:pt x="18391" y="12936"/>
                        <a:pt x="18391" y="12936"/>
                        <a:pt x="18391" y="12936"/>
                      </a:cubicBezTo>
                      <a:cubicBezTo>
                        <a:pt x="18391" y="12936"/>
                        <a:pt x="18465" y="12765"/>
                        <a:pt x="18465" y="12765"/>
                      </a:cubicBezTo>
                      <a:cubicBezTo>
                        <a:pt x="18539" y="12422"/>
                        <a:pt x="18391" y="12936"/>
                        <a:pt x="18539" y="12593"/>
                      </a:cubicBezTo>
                      <a:cubicBezTo>
                        <a:pt x="18688" y="12251"/>
                        <a:pt x="18614" y="16022"/>
                        <a:pt x="18614" y="20822"/>
                      </a:cubicBezTo>
                      <a:lnTo>
                        <a:pt x="21137" y="20822"/>
                      </a:lnTo>
                      <a:close/>
                      <a:moveTo>
                        <a:pt x="3842" y="16708"/>
                      </a:moveTo>
                      <a:cubicBezTo>
                        <a:pt x="4882" y="13793"/>
                        <a:pt x="5624" y="11565"/>
                        <a:pt x="5698" y="11908"/>
                      </a:cubicBezTo>
                      <a:cubicBezTo>
                        <a:pt x="5847" y="12079"/>
                        <a:pt x="5921" y="12251"/>
                        <a:pt x="5995" y="12422"/>
                      </a:cubicBezTo>
                      <a:cubicBezTo>
                        <a:pt x="5995" y="12422"/>
                        <a:pt x="5995" y="12422"/>
                        <a:pt x="5995" y="12422"/>
                      </a:cubicBezTo>
                      <a:cubicBezTo>
                        <a:pt x="6218" y="20822"/>
                        <a:pt x="6218" y="20822"/>
                        <a:pt x="6218" y="20822"/>
                      </a:cubicBezTo>
                      <a:cubicBezTo>
                        <a:pt x="4659" y="18936"/>
                        <a:pt x="4733" y="19279"/>
                        <a:pt x="3842" y="16708"/>
                      </a:cubicBezTo>
                      <a:close/>
                    </a:path>
                  </a:pathLst>
                </a:custGeom>
                <a:grpFill/>
                <a:ln w="12700" cap="flat">
                  <a:noFill/>
                  <a:miter lim="400000"/>
                </a:ln>
                <a:effectLst/>
              </p:spPr>
              <p:txBody>
                <a:bodyPr wrap="square" lIns="91439" tIns="91439" rIns="91439" bIns="91439" numCol="1" anchor="t">
                  <a:noAutofit/>
                </a:bodyPr>
                <a:lstStyle/>
                <a:p>
                  <a:pPr>
                    <a:defRPr>
                      <a:solidFill>
                        <a:srgbClr val="424953"/>
                      </a:solidFill>
                    </a:defRPr>
                  </a:pPr>
                  <a:endParaRPr>
                    <a:latin typeface="思源黑体 CN Regular" panose="020B0500000000000000" pitchFamily="34" charset="-122"/>
                    <a:ea typeface="思源黑体 CN Medium" panose="020B0600000000000000" charset="-122"/>
                    <a:sym typeface="思源黑体 CN Regular" panose="020B0500000000000000" pitchFamily="34" charset="-122"/>
                  </a:endParaRPr>
                </a:p>
              </p:txBody>
            </p:sp>
            <p:sp>
              <p:nvSpPr>
                <p:cNvPr id="31" name="不规则图形 186"/>
                <p:cNvSpPr/>
                <p:nvPr/>
              </p:nvSpPr>
              <p:spPr>
                <a:xfrm>
                  <a:off x="16798612" y="1651406"/>
                  <a:ext cx="317648" cy="403463"/>
                </a:xfrm>
                <a:custGeom>
                  <a:avLst/>
                  <a:gdLst/>
                  <a:ahLst/>
                  <a:cxnLst>
                    <a:cxn ang="0">
                      <a:pos x="wd2" y="hd2"/>
                    </a:cxn>
                    <a:cxn ang="5400000">
                      <a:pos x="wd2" y="hd2"/>
                    </a:cxn>
                    <a:cxn ang="10800000">
                      <a:pos x="wd2" y="hd2"/>
                    </a:cxn>
                    <a:cxn ang="16200000">
                      <a:pos x="wd2" y="hd2"/>
                    </a:cxn>
                  </a:cxnLst>
                  <a:rect l="0" t="0" r="r" b="b"/>
                  <a:pathLst>
                    <a:path w="21600" h="19112" extrusionOk="0">
                      <a:moveTo>
                        <a:pt x="765" y="7645"/>
                      </a:moveTo>
                      <a:cubicBezTo>
                        <a:pt x="382" y="7645"/>
                        <a:pt x="0" y="8712"/>
                        <a:pt x="0" y="10179"/>
                      </a:cubicBezTo>
                      <a:cubicBezTo>
                        <a:pt x="0" y="11512"/>
                        <a:pt x="382" y="12579"/>
                        <a:pt x="765" y="12579"/>
                      </a:cubicBezTo>
                      <a:cubicBezTo>
                        <a:pt x="1147" y="12579"/>
                        <a:pt x="1338" y="12312"/>
                        <a:pt x="1338" y="11912"/>
                      </a:cubicBezTo>
                      <a:cubicBezTo>
                        <a:pt x="2867" y="16045"/>
                        <a:pt x="8028" y="19112"/>
                        <a:pt x="10896" y="19112"/>
                      </a:cubicBezTo>
                      <a:cubicBezTo>
                        <a:pt x="14527" y="19112"/>
                        <a:pt x="19497" y="16312"/>
                        <a:pt x="20071" y="11645"/>
                      </a:cubicBezTo>
                      <a:cubicBezTo>
                        <a:pt x="20262" y="12179"/>
                        <a:pt x="20453" y="12445"/>
                        <a:pt x="20835" y="12445"/>
                      </a:cubicBezTo>
                      <a:cubicBezTo>
                        <a:pt x="21218" y="12445"/>
                        <a:pt x="21600" y="11379"/>
                        <a:pt x="21600" y="10045"/>
                      </a:cubicBezTo>
                      <a:cubicBezTo>
                        <a:pt x="21600" y="8712"/>
                        <a:pt x="21218" y="7512"/>
                        <a:pt x="20835" y="7512"/>
                      </a:cubicBezTo>
                      <a:cubicBezTo>
                        <a:pt x="20644" y="7512"/>
                        <a:pt x="20644" y="7645"/>
                        <a:pt x="20453" y="7645"/>
                      </a:cubicBezTo>
                      <a:cubicBezTo>
                        <a:pt x="20644" y="7112"/>
                        <a:pt x="20644" y="6445"/>
                        <a:pt x="20453" y="5645"/>
                      </a:cubicBezTo>
                      <a:cubicBezTo>
                        <a:pt x="18733" y="6579"/>
                        <a:pt x="15865" y="5245"/>
                        <a:pt x="12425" y="4179"/>
                      </a:cubicBezTo>
                      <a:cubicBezTo>
                        <a:pt x="12807" y="4312"/>
                        <a:pt x="13189" y="4445"/>
                        <a:pt x="13572" y="4579"/>
                      </a:cubicBezTo>
                      <a:cubicBezTo>
                        <a:pt x="19115" y="6579"/>
                        <a:pt x="21409" y="2712"/>
                        <a:pt x="21409" y="2712"/>
                      </a:cubicBezTo>
                      <a:cubicBezTo>
                        <a:pt x="21409" y="2712"/>
                        <a:pt x="14527" y="-2488"/>
                        <a:pt x="3823" y="1512"/>
                      </a:cubicBezTo>
                      <a:cubicBezTo>
                        <a:pt x="2867" y="1779"/>
                        <a:pt x="1529" y="2712"/>
                        <a:pt x="382" y="3112"/>
                      </a:cubicBezTo>
                      <a:cubicBezTo>
                        <a:pt x="382" y="3112"/>
                        <a:pt x="1147" y="2979"/>
                        <a:pt x="2676" y="2979"/>
                      </a:cubicBezTo>
                      <a:cubicBezTo>
                        <a:pt x="1529" y="3512"/>
                        <a:pt x="765" y="4579"/>
                        <a:pt x="1147" y="6445"/>
                      </a:cubicBezTo>
                      <a:cubicBezTo>
                        <a:pt x="956" y="6845"/>
                        <a:pt x="956" y="7245"/>
                        <a:pt x="956" y="7645"/>
                      </a:cubicBezTo>
                      <a:cubicBezTo>
                        <a:pt x="956" y="7645"/>
                        <a:pt x="956" y="7645"/>
                        <a:pt x="765" y="7645"/>
                      </a:cubicBezTo>
                      <a:close/>
                    </a:path>
                  </a:pathLst>
                </a:custGeom>
                <a:grpFill/>
                <a:ln w="12700" cap="flat">
                  <a:noFill/>
                  <a:miter lim="400000"/>
                </a:ln>
                <a:effectLst/>
              </p:spPr>
              <p:txBody>
                <a:bodyPr wrap="square" lIns="91439" tIns="91439" rIns="91439" bIns="91439" numCol="1" anchor="t">
                  <a:noAutofit/>
                </a:bodyPr>
                <a:lstStyle/>
                <a:p>
                  <a:pPr>
                    <a:defRPr>
                      <a:solidFill>
                        <a:srgbClr val="424953"/>
                      </a:solidFill>
                    </a:defRPr>
                  </a:pPr>
                  <a:endParaRPr>
                    <a:latin typeface="思源黑体 CN Regular" panose="020B0500000000000000" pitchFamily="34" charset="-122"/>
                    <a:ea typeface="思源黑体 CN Medium" panose="020B0600000000000000" charset="-122"/>
                    <a:sym typeface="思源黑体 CN Regular" panose="020B0500000000000000" pitchFamily="34" charset="-122"/>
                  </a:endParaRPr>
                </a:p>
              </p:txBody>
            </p:sp>
            <p:sp>
              <p:nvSpPr>
                <p:cNvPr id="32" name="不规则图形 187"/>
                <p:cNvSpPr/>
                <p:nvPr/>
              </p:nvSpPr>
              <p:spPr>
                <a:xfrm>
                  <a:off x="16442540" y="2150110"/>
                  <a:ext cx="1032355" cy="522123"/>
                </a:xfrm>
                <a:custGeom>
                  <a:avLst/>
                  <a:gdLst/>
                  <a:ahLst/>
                  <a:cxnLst>
                    <a:cxn ang="0">
                      <a:pos x="wd2" y="hd2"/>
                    </a:cxn>
                    <a:cxn ang="5400000">
                      <a:pos x="wd2" y="hd2"/>
                    </a:cxn>
                    <a:cxn ang="10800000">
                      <a:pos x="wd2" y="hd2"/>
                    </a:cxn>
                    <a:cxn ang="16200000">
                      <a:pos x="wd2" y="hd2"/>
                    </a:cxn>
                  </a:cxnLst>
                  <a:rect l="0" t="0" r="r" b="b"/>
                  <a:pathLst>
                    <a:path w="21600" h="21268" extrusionOk="0">
                      <a:moveTo>
                        <a:pt x="5768" y="21268"/>
                      </a:moveTo>
                      <a:cubicBezTo>
                        <a:pt x="5768" y="14719"/>
                        <a:pt x="5768" y="14719"/>
                        <a:pt x="5768" y="14719"/>
                      </a:cubicBezTo>
                      <a:cubicBezTo>
                        <a:pt x="15832" y="14719"/>
                        <a:pt x="15832" y="14719"/>
                        <a:pt x="15832" y="14719"/>
                      </a:cubicBezTo>
                      <a:cubicBezTo>
                        <a:pt x="15832" y="21268"/>
                        <a:pt x="15832" y="21268"/>
                        <a:pt x="15832" y="21268"/>
                      </a:cubicBezTo>
                      <a:cubicBezTo>
                        <a:pt x="18893" y="21268"/>
                        <a:pt x="18893" y="21268"/>
                        <a:pt x="18893" y="21268"/>
                      </a:cubicBezTo>
                      <a:cubicBezTo>
                        <a:pt x="21600" y="11617"/>
                        <a:pt x="21600" y="11617"/>
                        <a:pt x="21600" y="11617"/>
                      </a:cubicBezTo>
                      <a:cubicBezTo>
                        <a:pt x="20423" y="11617"/>
                        <a:pt x="20423" y="11617"/>
                        <a:pt x="20423" y="11617"/>
                      </a:cubicBezTo>
                      <a:cubicBezTo>
                        <a:pt x="20658" y="9894"/>
                        <a:pt x="20658" y="9894"/>
                        <a:pt x="20658" y="9894"/>
                      </a:cubicBezTo>
                      <a:cubicBezTo>
                        <a:pt x="21129" y="6332"/>
                        <a:pt x="21129" y="6332"/>
                        <a:pt x="21129" y="6332"/>
                      </a:cubicBezTo>
                      <a:cubicBezTo>
                        <a:pt x="21129" y="6332"/>
                        <a:pt x="19775" y="-332"/>
                        <a:pt x="18893" y="13"/>
                      </a:cubicBezTo>
                      <a:cubicBezTo>
                        <a:pt x="18010" y="357"/>
                        <a:pt x="17421" y="2311"/>
                        <a:pt x="18893" y="4494"/>
                      </a:cubicBezTo>
                      <a:cubicBezTo>
                        <a:pt x="20364" y="6791"/>
                        <a:pt x="20658" y="7136"/>
                        <a:pt x="20658" y="7136"/>
                      </a:cubicBezTo>
                      <a:cubicBezTo>
                        <a:pt x="20187" y="9894"/>
                        <a:pt x="20187" y="9894"/>
                        <a:pt x="20187" y="9894"/>
                      </a:cubicBezTo>
                      <a:cubicBezTo>
                        <a:pt x="19893" y="11617"/>
                        <a:pt x="19893" y="11617"/>
                        <a:pt x="19893" y="11617"/>
                      </a:cubicBezTo>
                      <a:cubicBezTo>
                        <a:pt x="0" y="11617"/>
                        <a:pt x="0" y="11617"/>
                        <a:pt x="0" y="11617"/>
                      </a:cubicBezTo>
                      <a:cubicBezTo>
                        <a:pt x="2707" y="21268"/>
                        <a:pt x="2707" y="21268"/>
                        <a:pt x="2707" y="21268"/>
                      </a:cubicBezTo>
                      <a:lnTo>
                        <a:pt x="5768" y="21268"/>
                      </a:lnTo>
                      <a:close/>
                    </a:path>
                  </a:pathLst>
                </a:custGeom>
                <a:grpFill/>
                <a:ln w="12700" cap="flat">
                  <a:noFill/>
                  <a:miter lim="400000"/>
                </a:ln>
                <a:effectLst/>
              </p:spPr>
              <p:txBody>
                <a:bodyPr wrap="square" lIns="91439" tIns="91439" rIns="91439" bIns="91439" numCol="1" anchor="t">
                  <a:noAutofit/>
                </a:bodyPr>
                <a:lstStyle/>
                <a:p>
                  <a:pPr>
                    <a:defRPr>
                      <a:solidFill>
                        <a:srgbClr val="424953"/>
                      </a:solidFill>
                    </a:defRPr>
                  </a:pPr>
                  <a:endParaRPr>
                    <a:latin typeface="思源黑体 CN Regular" panose="020B0500000000000000" pitchFamily="34" charset="-122"/>
                    <a:ea typeface="思源黑体 CN Medium" panose="020B0600000000000000" charset="-122"/>
                    <a:sym typeface="思源黑体 CN Regular" panose="020B0500000000000000" pitchFamily="34" charset="-122"/>
                  </a:endParaRPr>
                </a:p>
              </p:txBody>
            </p:sp>
            <p:sp>
              <p:nvSpPr>
                <p:cNvPr id="33" name="不规则图形 188"/>
                <p:cNvSpPr/>
                <p:nvPr/>
              </p:nvSpPr>
              <p:spPr>
                <a:xfrm>
                  <a:off x="16760187" y="2556956"/>
                  <a:ext cx="397061" cy="558445"/>
                </a:xfrm>
                <a:prstGeom prst="rect">
                  <a:avLst/>
                </a:prstGeom>
                <a:grpFill/>
                <a:ln w="12700" cap="flat">
                  <a:noFill/>
                  <a:miter lim="400000"/>
                </a:ln>
                <a:effectLst/>
              </p:spPr>
              <p:txBody>
                <a:bodyPr wrap="square" lIns="91439" tIns="91439" rIns="91439" bIns="91439" numCol="1" anchor="t">
                  <a:noAutofit/>
                </a:bodyPr>
                <a:lstStyle/>
                <a:p>
                  <a:pPr>
                    <a:defRPr>
                      <a:solidFill>
                        <a:srgbClr val="424953"/>
                      </a:solidFill>
                    </a:defRPr>
                  </a:pPr>
                  <a:endParaRPr dirty="0">
                    <a:latin typeface="思源黑体 CN Regular" panose="020B0500000000000000" pitchFamily="34" charset="-122"/>
                    <a:ea typeface="思源黑体 CN Medium" panose="020B0600000000000000" charset="-122"/>
                    <a:sym typeface="思源黑体 CN Regular" panose="020B0500000000000000" pitchFamily="34" charset="-122"/>
                  </a:endParaRPr>
                </a:p>
              </p:txBody>
            </p:sp>
            <p:sp>
              <p:nvSpPr>
                <p:cNvPr id="34" name="不规则图形 189"/>
                <p:cNvSpPr/>
                <p:nvPr/>
              </p:nvSpPr>
              <p:spPr>
                <a:xfrm>
                  <a:off x="16301648" y="1457999"/>
                  <a:ext cx="438047" cy="384251"/>
                </a:xfrm>
                <a:custGeom>
                  <a:avLst/>
                  <a:gdLst/>
                  <a:ahLst/>
                  <a:cxnLst>
                    <a:cxn ang="0">
                      <a:pos x="wd2" y="hd2"/>
                    </a:cxn>
                    <a:cxn ang="5400000">
                      <a:pos x="wd2" y="hd2"/>
                    </a:cxn>
                    <a:cxn ang="10800000">
                      <a:pos x="wd2" y="hd2"/>
                    </a:cxn>
                    <a:cxn ang="16200000">
                      <a:pos x="wd2" y="hd2"/>
                    </a:cxn>
                  </a:cxnLst>
                  <a:rect l="0" t="0" r="r" b="b"/>
                  <a:pathLst>
                    <a:path w="21600" h="21600" extrusionOk="0">
                      <a:moveTo>
                        <a:pt x="11148" y="18424"/>
                      </a:moveTo>
                      <a:cubicBezTo>
                        <a:pt x="16165" y="21600"/>
                        <a:pt x="16165" y="21600"/>
                        <a:pt x="16165" y="21600"/>
                      </a:cubicBezTo>
                      <a:cubicBezTo>
                        <a:pt x="15329" y="18424"/>
                        <a:pt x="15329" y="18424"/>
                        <a:pt x="15329" y="18424"/>
                      </a:cubicBezTo>
                      <a:cubicBezTo>
                        <a:pt x="16165" y="18424"/>
                        <a:pt x="16165" y="18424"/>
                        <a:pt x="16165" y="18424"/>
                      </a:cubicBezTo>
                      <a:cubicBezTo>
                        <a:pt x="19231" y="18424"/>
                        <a:pt x="21600" y="15724"/>
                        <a:pt x="21600" y="12229"/>
                      </a:cubicBezTo>
                      <a:cubicBezTo>
                        <a:pt x="21600" y="6194"/>
                        <a:pt x="21600" y="6194"/>
                        <a:pt x="21600" y="6194"/>
                      </a:cubicBezTo>
                      <a:cubicBezTo>
                        <a:pt x="21600" y="2859"/>
                        <a:pt x="19231" y="0"/>
                        <a:pt x="16165" y="0"/>
                      </a:cubicBezTo>
                      <a:cubicBezTo>
                        <a:pt x="5435" y="0"/>
                        <a:pt x="5435" y="0"/>
                        <a:pt x="5435" y="0"/>
                      </a:cubicBezTo>
                      <a:cubicBezTo>
                        <a:pt x="2508" y="0"/>
                        <a:pt x="0" y="2859"/>
                        <a:pt x="0" y="6194"/>
                      </a:cubicBezTo>
                      <a:cubicBezTo>
                        <a:pt x="0" y="12229"/>
                        <a:pt x="0" y="12229"/>
                        <a:pt x="0" y="12229"/>
                      </a:cubicBezTo>
                      <a:cubicBezTo>
                        <a:pt x="0" y="15724"/>
                        <a:pt x="2508" y="18424"/>
                        <a:pt x="5435" y="18424"/>
                      </a:cubicBezTo>
                      <a:lnTo>
                        <a:pt x="11148" y="18424"/>
                      </a:lnTo>
                      <a:close/>
                      <a:moveTo>
                        <a:pt x="4041" y="5876"/>
                      </a:moveTo>
                      <a:cubicBezTo>
                        <a:pt x="17837" y="5876"/>
                        <a:pt x="17837" y="5876"/>
                        <a:pt x="17837" y="5876"/>
                      </a:cubicBezTo>
                      <a:cubicBezTo>
                        <a:pt x="18116" y="5876"/>
                        <a:pt x="18255" y="6035"/>
                        <a:pt x="18255" y="6353"/>
                      </a:cubicBezTo>
                      <a:cubicBezTo>
                        <a:pt x="18255" y="6671"/>
                        <a:pt x="18116" y="6829"/>
                        <a:pt x="17837" y="6829"/>
                      </a:cubicBezTo>
                      <a:cubicBezTo>
                        <a:pt x="4041" y="6829"/>
                        <a:pt x="4041" y="6829"/>
                        <a:pt x="4041" y="6829"/>
                      </a:cubicBezTo>
                      <a:cubicBezTo>
                        <a:pt x="3902" y="6829"/>
                        <a:pt x="3763" y="6671"/>
                        <a:pt x="3763" y="6353"/>
                      </a:cubicBezTo>
                      <a:cubicBezTo>
                        <a:pt x="3763" y="6035"/>
                        <a:pt x="3902" y="5876"/>
                        <a:pt x="4041" y="5876"/>
                      </a:cubicBezTo>
                      <a:close/>
                      <a:moveTo>
                        <a:pt x="4041" y="9053"/>
                      </a:moveTo>
                      <a:cubicBezTo>
                        <a:pt x="17837" y="9053"/>
                        <a:pt x="17837" y="9053"/>
                        <a:pt x="17837" y="9053"/>
                      </a:cubicBezTo>
                      <a:cubicBezTo>
                        <a:pt x="18116" y="9053"/>
                        <a:pt x="18255" y="9371"/>
                        <a:pt x="18255" y="9529"/>
                      </a:cubicBezTo>
                      <a:cubicBezTo>
                        <a:pt x="18255" y="9847"/>
                        <a:pt x="18116" y="10006"/>
                        <a:pt x="17837" y="10006"/>
                      </a:cubicBezTo>
                      <a:cubicBezTo>
                        <a:pt x="4041" y="10006"/>
                        <a:pt x="4041" y="10006"/>
                        <a:pt x="4041" y="10006"/>
                      </a:cubicBezTo>
                      <a:cubicBezTo>
                        <a:pt x="3902" y="10006"/>
                        <a:pt x="3763" y="9847"/>
                        <a:pt x="3763" y="9529"/>
                      </a:cubicBezTo>
                      <a:cubicBezTo>
                        <a:pt x="3763" y="9371"/>
                        <a:pt x="3902" y="9053"/>
                        <a:pt x="4041" y="9053"/>
                      </a:cubicBezTo>
                      <a:close/>
                      <a:moveTo>
                        <a:pt x="3763" y="13024"/>
                      </a:moveTo>
                      <a:cubicBezTo>
                        <a:pt x="3763" y="12706"/>
                        <a:pt x="3902" y="12547"/>
                        <a:pt x="4041" y="12547"/>
                      </a:cubicBezTo>
                      <a:cubicBezTo>
                        <a:pt x="12681" y="12547"/>
                        <a:pt x="12681" y="12547"/>
                        <a:pt x="12681" y="12547"/>
                      </a:cubicBezTo>
                      <a:cubicBezTo>
                        <a:pt x="12821" y="12547"/>
                        <a:pt x="13099" y="12706"/>
                        <a:pt x="13099" y="13024"/>
                      </a:cubicBezTo>
                      <a:cubicBezTo>
                        <a:pt x="13099" y="13182"/>
                        <a:pt x="12821" y="13500"/>
                        <a:pt x="12681" y="13500"/>
                      </a:cubicBezTo>
                      <a:cubicBezTo>
                        <a:pt x="4041" y="13500"/>
                        <a:pt x="4041" y="13500"/>
                        <a:pt x="4041" y="13500"/>
                      </a:cubicBezTo>
                      <a:cubicBezTo>
                        <a:pt x="3902" y="13500"/>
                        <a:pt x="3763" y="13182"/>
                        <a:pt x="3763" y="13024"/>
                      </a:cubicBezTo>
                      <a:close/>
                    </a:path>
                  </a:pathLst>
                </a:custGeom>
                <a:grpFill/>
                <a:ln w="12700" cap="flat">
                  <a:noFill/>
                  <a:miter lim="400000"/>
                </a:ln>
                <a:effectLst/>
              </p:spPr>
              <p:txBody>
                <a:bodyPr wrap="square" lIns="91439" tIns="91439" rIns="91439" bIns="91439" numCol="1" anchor="t">
                  <a:noAutofit/>
                </a:bodyPr>
                <a:lstStyle/>
                <a:p>
                  <a:pPr>
                    <a:defRPr>
                      <a:solidFill>
                        <a:srgbClr val="424953"/>
                      </a:solidFill>
                    </a:defRPr>
                  </a:pPr>
                  <a:endParaRPr>
                    <a:latin typeface="思源黑体 CN Regular" panose="020B0500000000000000" pitchFamily="34" charset="-122"/>
                    <a:ea typeface="思源黑体 CN Medium" panose="020B0600000000000000" charset="-122"/>
                    <a:sym typeface="思源黑体 CN Regular" panose="020B0500000000000000" pitchFamily="34" charset="-122"/>
                  </a:endParaRPr>
                </a:p>
              </p:txBody>
            </p:sp>
          </p:grpSp>
          <p:sp>
            <p:nvSpPr>
              <p:cNvPr id="28" name="不规则图形-12"/>
              <p:cNvSpPr>
                <a:spLocks noChangeArrowheads="1"/>
              </p:cNvSpPr>
              <p:nvPr/>
            </p:nvSpPr>
            <p:spPr bwMode="auto">
              <a:xfrm>
                <a:off x="9494262" y="377334"/>
                <a:ext cx="2216310" cy="2876501"/>
              </a:xfrm>
              <a:prstGeom prst="rect">
                <a:avLst/>
              </a:prstGeom>
              <a:noFill/>
              <a:ln w="25400">
                <a:solidFill>
                  <a:srgbClr val="A20000"/>
                </a:solidFill>
                <a:rou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000000"/>
                    </a:solidFill>
                    <a:latin typeface="Calibri" panose="020F0502020204030204" charset="0"/>
                    <a:ea typeface="宋体" panose="02010600030101010101" pitchFamily="2" charset="-122"/>
                    <a:sym typeface="Calibri" panose="020F0502020204030204" charset="0"/>
                  </a:defRPr>
                </a:lvl1pPr>
                <a:lvl2pPr marL="742950" indent="-285750">
                  <a:spcBef>
                    <a:spcPct val="20000"/>
                  </a:spcBef>
                  <a:buFont typeface="Arial" panose="020B0604020202020204" pitchFamily="34" charset="0"/>
                  <a:buChar char="–"/>
                  <a:defRPr sz="2800">
                    <a:solidFill>
                      <a:srgbClr val="000000"/>
                    </a:solidFill>
                    <a:latin typeface="Calibri" panose="020F0502020204030204" charset="0"/>
                    <a:ea typeface="宋体" panose="02010600030101010101" pitchFamily="2" charset="-122"/>
                    <a:sym typeface="Calibri" panose="020F0502020204030204" charset="0"/>
                  </a:defRPr>
                </a:lvl2pPr>
                <a:lvl3pPr marL="1143000" indent="-228600">
                  <a:spcBef>
                    <a:spcPct val="20000"/>
                  </a:spcBef>
                  <a:buFont typeface="Arial" panose="020B0604020202020204" pitchFamily="34" charset="0"/>
                  <a:buChar char="•"/>
                  <a:defRPr sz="2400">
                    <a:solidFill>
                      <a:srgbClr val="000000"/>
                    </a:solidFill>
                    <a:latin typeface="Calibri" panose="020F0502020204030204" charset="0"/>
                    <a:ea typeface="宋体" panose="02010600030101010101" pitchFamily="2" charset="-122"/>
                    <a:sym typeface="Calibri" panose="020F0502020204030204" charset="0"/>
                  </a:defRPr>
                </a:lvl3pPr>
                <a:lvl4pPr marL="1600200" indent="-228600">
                  <a:spcBef>
                    <a:spcPct val="20000"/>
                  </a:spcBef>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4pPr>
                <a:lvl5pPr marL="2057400" indent="-228600">
                  <a:spcBef>
                    <a:spcPct val="20000"/>
                  </a:spcBef>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9pPr>
              </a:lstStyle>
              <a:p>
                <a:pPr marL="0" marR="0" lvl="0" indent="0" algn="ctr" defTabSz="914400" rtl="0" eaLnBrk="1" fontAlgn="auto" latinLnBrk="0" hangingPunct="1">
                  <a:lnSpc>
                    <a:spcPct val="130000"/>
                  </a:lnSpc>
                  <a:spcBef>
                    <a:spcPct val="0"/>
                  </a:spcBef>
                  <a:buClrTx/>
                  <a:buSzTx/>
                  <a:buFont typeface="Arial" panose="020B0604020202020204" pitchFamily="34" charset="0"/>
                  <a:buNone/>
                  <a:defRPr/>
                </a:pPr>
                <a:endParaRPr kumimoji="0" lang="zh-CN" altLang="en-US" sz="1500" b="1" i="0" u="none" strike="noStrike" kern="0" cap="none" spc="0" normalizeH="0" baseline="0" noProof="0" dirty="0">
                  <a:ln>
                    <a:noFill/>
                  </a:ln>
                  <a:solidFill>
                    <a:srgbClr val="C00000"/>
                  </a:solidFill>
                  <a:effectLst/>
                  <a:uLnTx/>
                  <a:uFillTx/>
                  <a:latin typeface="思源黑体 CN Regular" panose="020B0500000000000000" pitchFamily="34" charset="-122"/>
                  <a:ea typeface="思源黑体 CN Medium" panose="020B0600000000000000" charset="-122"/>
                  <a:cs typeface="+mn-ea"/>
                  <a:sym typeface="思源黑体 CN Regular" panose="020B0500000000000000" pitchFamily="34" charset="-122"/>
                </a:endParaRPr>
              </a:p>
            </p:txBody>
          </p:sp>
          <p:sp>
            <p:nvSpPr>
              <p:cNvPr id="29" name="不规则图形-3"/>
              <p:cNvSpPr/>
              <p:nvPr/>
            </p:nvSpPr>
            <p:spPr>
              <a:xfrm>
                <a:off x="9826615" y="2353667"/>
                <a:ext cx="1580632" cy="370363"/>
              </a:xfrm>
              <a:prstGeom prst="rect">
                <a:avLst/>
              </a:prstGeom>
            </p:spPr>
            <p:txBody>
              <a:bodyPr wrap="square">
                <a:spAutoFit/>
              </a:bodyPr>
              <a:lstStyle/>
              <a:p>
                <a:pPr lvl="0" algn="ctr">
                  <a:defRPr/>
                </a:pPr>
                <a:r>
                  <a:rPr lang="zh-CN" altLang="en-US" sz="2000" b="1" dirty="0">
                    <a:solidFill>
                      <a:srgbClr val="A20000"/>
                    </a:solidFill>
                    <a:latin typeface="思源黑体 CN Regular" panose="020B0500000000000000" pitchFamily="34" charset="-122"/>
                    <a:ea typeface="思源黑体 CN Medium" panose="020B0600000000000000" charset="-122"/>
                    <a:sym typeface="思源黑体 CN Regular" panose="020B0500000000000000" pitchFamily="34" charset="-122"/>
                  </a:rPr>
                  <a:t>注意事项</a:t>
                </a:r>
              </a:p>
            </p:txBody>
          </p:sp>
        </p:grpSp>
        <p:sp>
          <p:nvSpPr>
            <p:cNvPr id="35" name="箭头: V 形 34"/>
            <p:cNvSpPr/>
            <p:nvPr/>
          </p:nvSpPr>
          <p:spPr>
            <a:xfrm>
              <a:off x="3919102" y="4089387"/>
              <a:ext cx="330654" cy="384270"/>
            </a:xfrm>
            <a:prstGeom prst="chevron">
              <a:avLst>
                <a:gd name="adj" fmla="val 59827"/>
              </a:avLst>
            </a:prstGeom>
            <a:solidFill>
              <a:srgbClr val="A20000"/>
            </a:solidFill>
            <a:ln>
              <a:noFill/>
            </a:ln>
          </p:spPr>
          <p:style>
            <a:lnRef idx="2">
              <a:srgbClr val="A20000">
                <a:shade val="50000"/>
              </a:srgbClr>
            </a:lnRef>
            <a:fillRef idx="1">
              <a:srgbClr val="A20000"/>
            </a:fillRef>
            <a:effectRef idx="0">
              <a:srgbClr val="A20000"/>
            </a:effectRef>
            <a:fontRef idx="minor">
              <a:srgbClr val="FFFFFF"/>
            </a:fontRef>
          </p:style>
          <p:txBody>
            <a:bodyPr rtlCol="0" anchor="ctr"/>
            <a:lstStyle/>
            <a:p>
              <a:pPr algn="ctr"/>
              <a:endParaRPr lang="zh-CN" altLang="en-US">
                <a:solidFill>
                  <a:srgbClr val="000000"/>
                </a:solidFill>
                <a:latin typeface="思源黑体 CN Regular" panose="020B0500000000000000" pitchFamily="34" charset="-122"/>
                <a:ea typeface="思源黑体 CN Medium" panose="020B0600000000000000" charset="-122"/>
                <a:sym typeface="思源黑体 CN Regular" panose="020B0500000000000000" pitchFamily="34" charset="-122"/>
              </a:endParaRPr>
            </a:p>
          </p:txBody>
        </p:sp>
        <p:sp>
          <p:nvSpPr>
            <p:cNvPr id="36" name="箭头: V 形 35"/>
            <p:cNvSpPr/>
            <p:nvPr/>
          </p:nvSpPr>
          <p:spPr>
            <a:xfrm>
              <a:off x="3919102" y="5358971"/>
              <a:ext cx="330654" cy="384270"/>
            </a:xfrm>
            <a:prstGeom prst="chevron">
              <a:avLst>
                <a:gd name="adj" fmla="val 59827"/>
              </a:avLst>
            </a:prstGeom>
            <a:solidFill>
              <a:srgbClr val="A20000"/>
            </a:solidFill>
            <a:ln>
              <a:noFill/>
            </a:ln>
          </p:spPr>
          <p:style>
            <a:lnRef idx="2">
              <a:srgbClr val="A20000">
                <a:shade val="50000"/>
              </a:srgbClr>
            </a:lnRef>
            <a:fillRef idx="1">
              <a:srgbClr val="A20000"/>
            </a:fillRef>
            <a:effectRef idx="0">
              <a:srgbClr val="A20000"/>
            </a:effectRef>
            <a:fontRef idx="minor">
              <a:srgbClr val="FFFFFF"/>
            </a:fontRef>
          </p:style>
          <p:txBody>
            <a:bodyPr rtlCol="0" anchor="ctr"/>
            <a:lstStyle/>
            <a:p>
              <a:pPr algn="ctr"/>
              <a:endParaRPr lang="zh-CN" altLang="en-US">
                <a:solidFill>
                  <a:srgbClr val="000000"/>
                </a:solidFill>
                <a:latin typeface="思源黑体 CN Regular" panose="020B0500000000000000" pitchFamily="34" charset="-122"/>
                <a:ea typeface="思源黑体 CN Medium" panose="020B0600000000000000" charset="-122"/>
                <a:sym typeface="思源黑体 CN Regular" panose="020B0500000000000000" pitchFamily="34" charset="-122"/>
              </a:endParaRPr>
            </a:p>
          </p:txBody>
        </p:sp>
        <p:sp>
          <p:nvSpPr>
            <p:cNvPr id="37" name="文本框2"/>
            <p:cNvSpPr/>
            <p:nvPr/>
          </p:nvSpPr>
          <p:spPr>
            <a:xfrm>
              <a:off x="4965104" y="2586224"/>
              <a:ext cx="5956895" cy="1137628"/>
            </a:xfrm>
            <a:prstGeom prst="rect">
              <a:avLst/>
            </a:prstGeom>
          </p:spPr>
          <p:txBody>
            <a:bodyPr wrap="square">
              <a:spAutoFit/>
            </a:bodyPr>
            <a:lstStyle/>
            <a:p>
              <a:pPr>
                <a:lnSpc>
                  <a:spcPct val="110000"/>
                </a:lnSpc>
              </a:pPr>
              <a:r>
                <a:rPr lang="zh-CN" altLang="en-US" sz="2000" dirty="0">
                  <a:solidFill>
                    <a:srgbClr val="000000">
                      <a:lumMod val="85000"/>
                      <a:lumOff val="15000"/>
                    </a:srgbClr>
                  </a:solidFill>
                  <a:latin typeface="思源黑体 CN Regular" panose="020B0500000000000000" pitchFamily="34" charset="-122"/>
                  <a:ea typeface="思源黑体 CN Medium" panose="020B0600000000000000" charset="-122"/>
                  <a:cs typeface="阿里巴巴普惠体 R" panose="00020600040101010101" pitchFamily="18" charset="-122"/>
                  <a:sym typeface="思源黑体 CN Regular" panose="020B0500000000000000" pitchFamily="34" charset="-122"/>
                </a:rPr>
                <a:t>企业信息填报要完整、一致。</a:t>
              </a:r>
              <a:r>
                <a:rPr lang="zh-CN" altLang="en-US" sz="1600" dirty="0">
                  <a:solidFill>
                    <a:schemeClr val="tx1">
                      <a:lumMod val="75000"/>
                      <a:lumOff val="25000"/>
                    </a:schemeClr>
                  </a:solidFill>
                  <a:latin typeface="+mn-ea"/>
                  <a:cs typeface="汉仪君黑-45简" panose="020B0604020202020204" charset="-122"/>
                  <a:sym typeface="思源黑体 CN Regular" panose="020B0500000000000000" pitchFamily="34" charset="-122"/>
                </a:rPr>
                <a:t>企业基本信息与市场监管局系统信息一致，经营数据要与财务报表一致，人员情况与社保系统一致，知识产权情况与证明文件一致，封面文件上法人签名和企业公章完整。</a:t>
              </a:r>
            </a:p>
            <a:p>
              <a:pPr>
                <a:lnSpc>
                  <a:spcPct val="110000"/>
                </a:lnSpc>
              </a:pPr>
              <a:endParaRPr lang="zh-CN" altLang="en-US" sz="1500" dirty="0">
                <a:solidFill>
                  <a:srgbClr val="000000">
                    <a:lumMod val="85000"/>
                    <a:lumOff val="15000"/>
                  </a:srgbClr>
                </a:solidFill>
                <a:latin typeface="思源黑体 CN Regular" panose="020B0500000000000000" pitchFamily="34" charset="-122"/>
                <a:ea typeface="思源黑体 CN Medium" panose="020B0600000000000000" charset="-122"/>
                <a:cs typeface="阿里巴巴普惠体 R" panose="00020600040101010101" pitchFamily="18" charset="-122"/>
                <a:sym typeface="思源黑体 CN Regular" panose="020B0500000000000000" pitchFamily="34" charset="-122"/>
              </a:endParaRPr>
            </a:p>
          </p:txBody>
        </p:sp>
        <p:sp>
          <p:nvSpPr>
            <p:cNvPr id="38" name="文本框2"/>
            <p:cNvSpPr/>
            <p:nvPr/>
          </p:nvSpPr>
          <p:spPr>
            <a:xfrm>
              <a:off x="4965104" y="3957918"/>
              <a:ext cx="5956895" cy="650494"/>
            </a:xfrm>
            <a:prstGeom prst="rect">
              <a:avLst/>
            </a:prstGeom>
          </p:spPr>
          <p:txBody>
            <a:bodyPr wrap="square">
              <a:spAutoFit/>
            </a:bodyPr>
            <a:lstStyle/>
            <a:p>
              <a:pPr>
                <a:lnSpc>
                  <a:spcPct val="110000"/>
                </a:lnSpc>
              </a:pPr>
              <a:r>
                <a:rPr lang="zh-CN" altLang="en-US" sz="2000" dirty="0">
                  <a:solidFill>
                    <a:srgbClr val="000000">
                      <a:lumMod val="85000"/>
                      <a:lumOff val="15000"/>
                    </a:srgbClr>
                  </a:solidFill>
                  <a:latin typeface="思源黑体 CN Regular" panose="020B0500000000000000" pitchFamily="34" charset="-122"/>
                  <a:ea typeface="思源黑体 CN Medium" panose="020B0600000000000000" charset="-122"/>
                  <a:cs typeface="阿里巴巴普惠体 R" panose="00020600040101010101" pitchFamily="18" charset="-122"/>
                  <a:sym typeface="思源黑体 CN Regular" panose="020B0500000000000000" pitchFamily="34" charset="-122"/>
                </a:rPr>
                <a:t>选择评价机构。</a:t>
              </a:r>
              <a:r>
                <a:rPr lang="zh-CN" altLang="en-US" sz="1600" dirty="0">
                  <a:solidFill>
                    <a:schemeClr val="tx1">
                      <a:lumMod val="75000"/>
                      <a:lumOff val="25000"/>
                    </a:schemeClr>
                  </a:solidFill>
                  <a:latin typeface="+mn-ea"/>
                  <a:cs typeface="汉仪君黑-45简" panose="020B0604020202020204" charset="-122"/>
                  <a:sym typeface="思源黑体 CN Regular" panose="020B0500000000000000" pitchFamily="34" charset="-122"/>
                </a:rPr>
                <a:t>武汉市评价机构有市科技局和东湖高新区科创局。东湖区企业提交时如有选项，请选择评价机构为东湖高新区科创局。</a:t>
              </a:r>
              <a:endParaRPr lang="zh-CN" altLang="en-US" sz="1500" dirty="0">
                <a:solidFill>
                  <a:srgbClr val="000000">
                    <a:lumMod val="85000"/>
                    <a:lumOff val="15000"/>
                  </a:srgbClr>
                </a:solidFill>
                <a:latin typeface="思源黑体 CN Regular" panose="020B0500000000000000" pitchFamily="34" charset="-122"/>
                <a:ea typeface="思源黑体 CN Medium" panose="020B0600000000000000" charset="-122"/>
                <a:cs typeface="阿里巴巴普惠体 R" panose="00020600040101010101" pitchFamily="18" charset="-122"/>
                <a:sym typeface="思源黑体 CN Regular" panose="020B0500000000000000" pitchFamily="34" charset="-122"/>
              </a:endParaRPr>
            </a:p>
          </p:txBody>
        </p:sp>
        <p:sp>
          <p:nvSpPr>
            <p:cNvPr id="39" name="文本框2"/>
            <p:cNvSpPr/>
            <p:nvPr/>
          </p:nvSpPr>
          <p:spPr>
            <a:xfrm>
              <a:off x="4965104" y="5154489"/>
              <a:ext cx="5956895" cy="901728"/>
            </a:xfrm>
            <a:prstGeom prst="rect">
              <a:avLst/>
            </a:prstGeom>
          </p:spPr>
          <p:txBody>
            <a:bodyPr wrap="square">
              <a:spAutoFit/>
            </a:bodyPr>
            <a:lstStyle/>
            <a:p>
              <a:pPr>
                <a:lnSpc>
                  <a:spcPct val="110000"/>
                </a:lnSpc>
              </a:pPr>
              <a:r>
                <a:rPr lang="zh-CN" altLang="en-US" sz="2000" dirty="0">
                  <a:solidFill>
                    <a:srgbClr val="000000">
                      <a:lumMod val="85000"/>
                      <a:lumOff val="15000"/>
                    </a:srgbClr>
                  </a:solidFill>
                  <a:latin typeface="思源黑体 CN Regular" panose="020B0500000000000000" pitchFamily="34" charset="-122"/>
                  <a:ea typeface="思源黑体 CN Medium" panose="020B0600000000000000" charset="-122"/>
                  <a:cs typeface="阿里巴巴普惠体 R" panose="00020600040101010101" pitchFamily="18" charset="-122"/>
                  <a:sym typeface="思源黑体 CN Regular" panose="020B0500000000000000" pitchFamily="34" charset="-122"/>
                </a:rPr>
                <a:t>注意时间节点</a:t>
              </a:r>
              <a:r>
                <a:rPr lang="zh-CN" altLang="en-US" sz="1500" dirty="0">
                  <a:solidFill>
                    <a:srgbClr val="000000">
                      <a:lumMod val="85000"/>
                      <a:lumOff val="15000"/>
                    </a:srgbClr>
                  </a:solidFill>
                  <a:latin typeface="思源黑体 CN Regular" panose="020B0500000000000000" pitchFamily="34" charset="-122"/>
                  <a:ea typeface="思源黑体 CN Medium" panose="020B0600000000000000" charset="-122"/>
                  <a:cs typeface="阿里巴巴普惠体 R" panose="00020600040101010101" pitchFamily="18" charset="-122"/>
                  <a:sym typeface="思源黑体 CN Regular" panose="020B0500000000000000" pitchFamily="34" charset="-122"/>
                </a:rPr>
                <a:t>。</a:t>
              </a:r>
              <a:r>
                <a:rPr lang="zh-CN" altLang="en-US" sz="1600" dirty="0">
                  <a:solidFill>
                    <a:schemeClr val="tx1">
                      <a:lumMod val="75000"/>
                      <a:lumOff val="25000"/>
                    </a:schemeClr>
                  </a:solidFill>
                  <a:latin typeface="+mn-ea"/>
                  <a:cs typeface="汉仪君黑-45简" panose="020B0604020202020204" charset="-122"/>
                  <a:sym typeface="思源黑体 CN Regular" panose="020B0500000000000000" pitchFamily="34" charset="-122"/>
                </a:rPr>
                <a:t>当年启动和结束企业申报时间由科技部通知，一般当年1月下旬启动，</a:t>
              </a:r>
              <a:r>
                <a:rPr lang="en-US" altLang="zh-CN" sz="1600" dirty="0">
                  <a:solidFill>
                    <a:schemeClr val="tx1">
                      <a:lumMod val="75000"/>
                      <a:lumOff val="25000"/>
                    </a:schemeClr>
                  </a:solidFill>
                  <a:latin typeface="+mn-ea"/>
                  <a:cs typeface="汉仪君黑-45简" panose="020B0604020202020204" charset="-122"/>
                  <a:sym typeface="思源黑体 CN Regular" panose="020B0500000000000000" pitchFamily="34" charset="-122"/>
                </a:rPr>
                <a:t>9</a:t>
              </a:r>
              <a:r>
                <a:rPr lang="zh-CN" altLang="en-US" sz="1600" dirty="0">
                  <a:solidFill>
                    <a:schemeClr val="tx1">
                      <a:lumMod val="75000"/>
                      <a:lumOff val="25000"/>
                    </a:schemeClr>
                  </a:solidFill>
                  <a:latin typeface="+mn-ea"/>
                  <a:cs typeface="汉仪君黑-45简" panose="020B0604020202020204" charset="-122"/>
                  <a:sym typeface="思源黑体 CN Regular" panose="020B0500000000000000" pitchFamily="34" charset="-122"/>
                </a:rPr>
                <a:t>月底结束。如企业符合条件，无其他问题，从申报到获取编号约15天到30天左右，可尽早申报入库。</a:t>
              </a:r>
            </a:p>
          </p:txBody>
        </p:sp>
      </p:grpSp>
      <p:grpSp>
        <p:nvGrpSpPr>
          <p:cNvPr id="2" name="组合 1"/>
          <p:cNvGrpSpPr/>
          <p:nvPr/>
        </p:nvGrpSpPr>
        <p:grpSpPr>
          <a:xfrm>
            <a:off x="330835" y="280035"/>
            <a:ext cx="11435715" cy="695960"/>
            <a:chOff x="750" y="523"/>
            <a:chExt cx="18009" cy="1096"/>
          </a:xfrm>
        </p:grpSpPr>
        <p:sp>
          <p:nvSpPr>
            <p:cNvPr id="4" name="星形: 五角 18"/>
            <p:cNvSpPr/>
            <p:nvPr/>
          </p:nvSpPr>
          <p:spPr>
            <a:xfrm>
              <a:off x="750" y="523"/>
              <a:ext cx="1206" cy="1096"/>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君黑-45简" panose="020B0604020202020204" charset="-122"/>
                <a:ea typeface="汉仪君黑-45简" panose="020B0604020202020204" charset="-122"/>
                <a:cs typeface="汉仪君黑-45简" panose="020B0604020202020204" charset="-122"/>
              </a:endParaRPr>
            </a:p>
          </p:txBody>
        </p:sp>
        <p:cxnSp>
          <p:nvCxnSpPr>
            <p:cNvPr id="5" name="直接连接符 20"/>
            <p:cNvCxnSpPr/>
            <p:nvPr/>
          </p:nvCxnSpPr>
          <p:spPr>
            <a:xfrm>
              <a:off x="1840" y="1486"/>
              <a:ext cx="16919" cy="0"/>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7883" y="1210"/>
              <a:ext cx="10839" cy="0"/>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grpSp>
      <p:sp>
        <p:nvSpPr>
          <p:cNvPr id="40" name="文本框 39"/>
          <p:cNvSpPr txBox="1"/>
          <p:nvPr/>
        </p:nvSpPr>
        <p:spPr>
          <a:xfrm>
            <a:off x="1013460" y="462280"/>
            <a:ext cx="3783330" cy="398780"/>
          </a:xfrm>
          <a:prstGeom prst="rect">
            <a:avLst/>
          </a:prstGeom>
          <a:noFill/>
        </p:spPr>
        <p:txBody>
          <a:bodyPr wrap="square" rtlCol="0">
            <a:spAutoFit/>
          </a:bodyPr>
          <a:lstStyle/>
          <a:p>
            <a:pPr lvl="0" algn="dist" defTabSz="1219200">
              <a:defRPr/>
            </a:pPr>
            <a:r>
              <a:rPr kumimoji="1" lang="zh-CN" altLang="en-US" sz="2000" dirty="0">
                <a:solidFill>
                  <a:srgbClr val="BD0102"/>
                </a:solidFill>
                <a:latin typeface="汉仪君黑-45简" panose="020B0604020202020204" charset="-122"/>
                <a:ea typeface="汉仪君黑-45简" panose="020B0604020202020204" charset="-122"/>
                <a:cs typeface="汉仪君黑-45简" panose="020B0604020202020204" charset="-122"/>
                <a:sym typeface="+mn-ea"/>
              </a:rPr>
              <a:t>注意事项</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 calcmode="lin" valueType="num">
                                      <p:cBhvr additive="base">
                                        <p:cTn id="7"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09099888"/>
          <p:cNvPicPr>
            <a:picLocks noChangeAspect="1"/>
          </p:cNvPicPr>
          <p:nvPr/>
        </p:nvPicPr>
        <p:blipFill>
          <a:blip r:embed="rId4" cstate="print"/>
          <a:srcRect/>
          <a:stretch>
            <a:fillRect/>
          </a:stretch>
        </p:blipFill>
        <p:spPr>
          <a:xfrm>
            <a:off x="0" y="0"/>
            <a:ext cx="12192000" cy="6856730"/>
          </a:xfrm>
          <a:prstGeom prst="rect">
            <a:avLst/>
          </a:prstGeom>
        </p:spPr>
      </p:pic>
      <p:sp>
        <p:nvSpPr>
          <p:cNvPr id="7" name="文本框 6"/>
          <p:cNvSpPr txBox="1"/>
          <p:nvPr/>
        </p:nvSpPr>
        <p:spPr>
          <a:xfrm>
            <a:off x="1937385" y="3195320"/>
            <a:ext cx="8686165" cy="1014730"/>
          </a:xfrm>
          <a:prstGeom prst="rect">
            <a:avLst/>
          </a:prstGeom>
          <a:noFill/>
        </p:spPr>
        <p:txBody>
          <a:bodyPr wrap="square" rtlCol="0">
            <a:spAutoFit/>
          </a:bodyPr>
          <a:lstStyle/>
          <a:p>
            <a:pPr algn="dist"/>
            <a:r>
              <a:rPr kumimoji="1" lang="zh-CN" altLang="zh-CN" sz="6000" b="1" dirty="0">
                <a:solidFill>
                  <a:srgbClr val="C00000"/>
                </a:solidFill>
                <a:latin typeface="汉仪君黑-45简" panose="020B0604020202020204" charset="-122"/>
                <a:ea typeface="汉仪君黑-45简" panose="020B0604020202020204" charset="-122"/>
                <a:cs typeface="汉仪君黑-45简" panose="020B0604020202020204" charset="-122"/>
                <a:sym typeface="汉仪君黑-45简" panose="020B0604020202020204" charset="-122"/>
              </a:rPr>
              <a:t>科技型中小企业优惠政策</a:t>
            </a:r>
          </a:p>
        </p:txBody>
      </p:sp>
      <p:sp>
        <p:nvSpPr>
          <p:cNvPr id="8" name="圆角矩形 7"/>
          <p:cNvSpPr/>
          <p:nvPr/>
        </p:nvSpPr>
        <p:spPr>
          <a:xfrm>
            <a:off x="5244622" y="1587163"/>
            <a:ext cx="2048719" cy="71763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dirty="0">
                <a:solidFill>
                  <a:srgbClr val="FED8A0"/>
                </a:solidFill>
                <a:latin typeface="汉仪君黑-45简" panose="020B0604020202020204" charset="-122"/>
                <a:ea typeface="汉仪君黑-45简" panose="020B0604020202020204" charset="-122"/>
                <a:cs typeface="汉仪君黑-45简" panose="020B0604020202020204" charset="-122"/>
              </a:rPr>
              <a:t>第三章</a:t>
            </a:r>
          </a:p>
        </p:txBody>
      </p:sp>
      <p:pic>
        <p:nvPicPr>
          <p:cNvPr id="11" name="图片"/>
          <p:cNvPicPr>
            <a:picLocks noChangeAspect="1"/>
          </p:cNvPicPr>
          <p:nvPr>
            <p:custDataLst>
              <p:tags r:id="rId1"/>
            </p:custDataLst>
          </p:nvPr>
        </p:nvPicPr>
        <p:blipFill>
          <a:blip r:embed="rId5" cstate="print"/>
          <a:stretch>
            <a:fillRect/>
          </a:stretch>
        </p:blipFill>
        <p:spPr>
          <a:xfrm>
            <a:off x="2583117" y="2495442"/>
            <a:ext cx="7370545" cy="5848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9"/>
          <p:cNvSpPr/>
          <p:nvPr/>
        </p:nvSpPr>
        <p:spPr>
          <a:xfrm>
            <a:off x="2102733" y="2033431"/>
            <a:ext cx="1653571" cy="1653564"/>
          </a:xfrm>
          <a:prstGeom prst="ellipse">
            <a:avLst/>
          </a:prstGeom>
          <a:solidFill>
            <a:srgbClr val="C00000"/>
          </a:solid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汉仪君黑-45简" panose="020B0604020202020204" charset="-122"/>
              <a:ea typeface="汉仪君黑-45简" panose="020B0604020202020204" charset="-122"/>
              <a:cs typeface="汉仪君黑-45简" panose="020B0604020202020204" charset="-122"/>
              <a:sym typeface="汉仪君黑-45简" panose="020B0604020202020204" charset="-122"/>
            </a:endParaRPr>
          </a:p>
        </p:txBody>
      </p:sp>
      <p:sp>
        <p:nvSpPr>
          <p:cNvPr id="5" name="Oval 43"/>
          <p:cNvSpPr/>
          <p:nvPr/>
        </p:nvSpPr>
        <p:spPr>
          <a:xfrm>
            <a:off x="1228764" y="3533339"/>
            <a:ext cx="1653571" cy="1653564"/>
          </a:xfrm>
          <a:prstGeom prst="ellipse">
            <a:avLst/>
          </a:prstGeom>
          <a:solidFill>
            <a:srgbClr val="C00000"/>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汉仪君黑-45简" panose="020B0604020202020204" charset="-122"/>
              <a:ea typeface="汉仪君黑-45简" panose="020B0604020202020204" charset="-122"/>
              <a:cs typeface="汉仪君黑-45简" panose="020B0604020202020204" charset="-122"/>
              <a:sym typeface="汉仪君黑-45简" panose="020B0604020202020204" charset="-122"/>
            </a:endParaRPr>
          </a:p>
        </p:txBody>
      </p:sp>
      <p:sp>
        <p:nvSpPr>
          <p:cNvPr id="6" name="Oval 47"/>
          <p:cNvSpPr/>
          <p:nvPr/>
        </p:nvSpPr>
        <p:spPr>
          <a:xfrm>
            <a:off x="2967927" y="3533339"/>
            <a:ext cx="1653571" cy="1653564"/>
          </a:xfrm>
          <a:prstGeom prst="ellipse">
            <a:avLst/>
          </a:prstGeom>
          <a:solidFill>
            <a:srgbClr val="C00000"/>
          </a:solid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汉仪君黑-45简" panose="020B0604020202020204" charset="-122"/>
              <a:ea typeface="汉仪君黑-45简" panose="020B0604020202020204" charset="-122"/>
              <a:cs typeface="汉仪君黑-45简" panose="020B0604020202020204" charset="-122"/>
              <a:sym typeface="汉仪君黑-45简" panose="020B0604020202020204" charset="-122"/>
            </a:endParaRPr>
          </a:p>
        </p:txBody>
      </p:sp>
      <p:sp>
        <p:nvSpPr>
          <p:cNvPr id="7" name="Oval 49"/>
          <p:cNvSpPr/>
          <p:nvPr/>
        </p:nvSpPr>
        <p:spPr>
          <a:xfrm>
            <a:off x="2077887" y="3054483"/>
            <a:ext cx="1706228" cy="1706220"/>
          </a:xfrm>
          <a:prstGeom prst="ellipse">
            <a:avLst/>
          </a:prstGeom>
          <a:solidFill>
            <a:srgbClr val="C00000"/>
          </a:solidFill>
          <a:ln w="57150">
            <a:solidFill>
              <a:schemeClr val="bg1"/>
            </a:solidFill>
          </a:ln>
        </p:spPr>
        <p:txBody>
          <a:bodyPr vert="horz" wrap="square" lIns="0" tIns="0" rIns="0" bIns="72000" anchor="b" anchorCtr="1" compatLnSpc="1">
            <a:normAutofit/>
          </a:bodyPr>
          <a:lstStyle/>
          <a:p>
            <a:pPr algn="ctr">
              <a:lnSpc>
                <a:spcPct val="120000"/>
              </a:lnSpc>
              <a:defRPr/>
            </a:pPr>
            <a:endParaRPr lang="zh-CN" altLang="en-US" sz="1000" dirty="0">
              <a:solidFill>
                <a:schemeClr val="bg1"/>
              </a:solidFill>
              <a:latin typeface="汉仪君黑-45简" panose="020B0604020202020204" charset="-122"/>
              <a:ea typeface="汉仪君黑-45简" panose="020B0604020202020204" charset="-122"/>
              <a:cs typeface="+mn-ea"/>
              <a:sym typeface="汉仪君黑-45简" panose="020B0604020202020204" charset="-122"/>
            </a:endParaRPr>
          </a:p>
        </p:txBody>
      </p:sp>
      <p:sp>
        <p:nvSpPr>
          <p:cNvPr id="8" name="TextBox 54"/>
          <p:cNvSpPr txBox="1"/>
          <p:nvPr/>
        </p:nvSpPr>
        <p:spPr>
          <a:xfrm>
            <a:off x="2366645" y="3470910"/>
            <a:ext cx="1193165" cy="642620"/>
          </a:xfrm>
          <a:prstGeom prst="rect">
            <a:avLst/>
          </a:prstGeom>
          <a:noFill/>
        </p:spPr>
        <p:txBody>
          <a:bodyPr wrap="square" lIns="0" tIns="0" rIns="0" bIns="0"/>
          <a:lstStyle/>
          <a:p>
            <a:pPr algn="ctr" fontAlgn="auto">
              <a:defRPr/>
            </a:pPr>
            <a:r>
              <a:rPr lang="zh-CN" altLang="en-US" sz="2000" b="1" dirty="0">
                <a:solidFill>
                  <a:schemeClr val="bg1"/>
                </a:solidFill>
                <a:latin typeface="汉仪君黑-45简" panose="020B0604020202020204" charset="-122"/>
                <a:ea typeface="汉仪君黑-45简" panose="020B0604020202020204" charset="-122"/>
                <a:cs typeface="+mn-ea"/>
                <a:sym typeface="汉仪君黑-45简" panose="020B0604020202020204" charset="-122"/>
              </a:rPr>
              <a:t>科技型中小企业优惠政策</a:t>
            </a:r>
          </a:p>
        </p:txBody>
      </p:sp>
      <p:sp>
        <p:nvSpPr>
          <p:cNvPr id="12" name="文本框"/>
          <p:cNvSpPr/>
          <p:nvPr/>
        </p:nvSpPr>
        <p:spPr>
          <a:xfrm>
            <a:off x="4987899" y="1519081"/>
            <a:ext cx="5393146" cy="337143"/>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540000" tIns="45720" rIns="91440" bIns="45720" anchor="ctr" anchorCtr="0" forceAA="0" compatLnSpc="1">
            <a:noAutofit/>
          </a:bodyPr>
          <a:lstStyle/>
          <a:p>
            <a:pPr algn="l">
              <a:buClr>
                <a:prstClr val="white"/>
              </a:buClr>
              <a:defRPr/>
            </a:pPr>
            <a:r>
              <a:rPr lang="zh-CN" altLang="en-US" b="1" dirty="0">
                <a:solidFill>
                  <a:schemeClr val="bg1"/>
                </a:solidFill>
                <a:latin typeface="汉仪君黑-45简" panose="020B0604020202020204" charset="-122"/>
                <a:ea typeface="汉仪君黑-45简" panose="020B0604020202020204" charset="-122"/>
                <a:cs typeface="+mn-ea"/>
                <a:sym typeface="汉仪君黑-45简" panose="020B0604020202020204" charset="-122"/>
              </a:rPr>
              <a:t>国家政策</a:t>
            </a:r>
          </a:p>
        </p:txBody>
      </p:sp>
      <p:sp>
        <p:nvSpPr>
          <p:cNvPr id="13" name="TextBox 53"/>
          <p:cNvSpPr txBox="1"/>
          <p:nvPr/>
        </p:nvSpPr>
        <p:spPr bwMode="auto">
          <a:xfrm>
            <a:off x="4621530" y="1936115"/>
            <a:ext cx="6076950" cy="840105"/>
          </a:xfrm>
          <a:prstGeom prst="rect">
            <a:avLst/>
          </a:prstGeom>
        </p:spPr>
        <p:txBody>
          <a:bodyPr wrap="square" lIns="540000" tIns="0" rIns="0" bIns="0" anchor="t" anchorCtr="0">
            <a:noAutofit/>
            <a:scene3d>
              <a:camera prst="orthographicFront"/>
              <a:lightRig rig="threePt" dir="t"/>
            </a:scene3d>
          </a:bodyPr>
          <a:lstStyle/>
          <a:p>
            <a:pPr marL="285750" indent="-285750">
              <a:lnSpc>
                <a:spcPct val="150000"/>
              </a:lnSpc>
              <a:buFont typeface="Wingdings" panose="05000000000000000000" charset="0"/>
              <a:buChar char="l"/>
              <a:defRPr/>
            </a:pPr>
            <a:r>
              <a:rPr lang="zh-CN" altLang="en-US" sz="1400" dirty="0">
                <a:solidFill>
                  <a:schemeClr val="tx1">
                    <a:lumMod val="95000"/>
                    <a:lumOff val="5000"/>
                  </a:schemeClr>
                </a:solidFill>
                <a:latin typeface="汉仪君黑-45简" panose="020B0604020202020204" charset="-122"/>
                <a:ea typeface="汉仪君黑-45简" panose="020B0604020202020204" charset="-122"/>
                <a:cs typeface="+mn-ea"/>
                <a:sym typeface="汉仪君黑-45简" panose="020B0604020202020204" charset="-122"/>
              </a:rPr>
              <a:t>《科技部办公厅关于营造更好环境支持科技型中小企业研发的通知》</a:t>
            </a:r>
          </a:p>
          <a:p>
            <a:pPr marL="285750" indent="-285750">
              <a:lnSpc>
                <a:spcPct val="150000"/>
              </a:lnSpc>
              <a:buFont typeface="Wingdings" panose="05000000000000000000" charset="0"/>
              <a:buChar char="l"/>
              <a:defRPr/>
            </a:pPr>
            <a:r>
              <a:rPr lang="zh-CN" altLang="en-US" sz="1400" dirty="0">
                <a:solidFill>
                  <a:schemeClr val="tx1">
                    <a:lumMod val="95000"/>
                    <a:lumOff val="5000"/>
                  </a:schemeClr>
                </a:solidFill>
                <a:latin typeface="汉仪君黑-45简" panose="020B0604020202020204" charset="-122"/>
                <a:ea typeface="汉仪君黑-45简" panose="020B0604020202020204" charset="-122"/>
                <a:cs typeface="+mn-ea"/>
                <a:sym typeface="汉仪君黑-45简" panose="020B0604020202020204" charset="-122"/>
              </a:rPr>
              <a:t>财政部  税务总局  科技部公告2022年第16号 《关于进一步提高科技型中小企业研发费用税前加计扣除比例的公告》</a:t>
            </a:r>
          </a:p>
        </p:txBody>
      </p:sp>
      <p:sp>
        <p:nvSpPr>
          <p:cNvPr id="14" name="文本框"/>
          <p:cNvSpPr/>
          <p:nvPr/>
        </p:nvSpPr>
        <p:spPr>
          <a:xfrm>
            <a:off x="4987925" y="3120390"/>
            <a:ext cx="5822315" cy="337185"/>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540000" tIns="45720" rIns="91440" bIns="45720" anchor="ctr" anchorCtr="0" forceAA="0" compatLnSpc="1">
            <a:noAutofit/>
          </a:bodyPr>
          <a:lstStyle/>
          <a:p>
            <a:pPr algn="l">
              <a:buClr>
                <a:prstClr val="white"/>
              </a:buClr>
              <a:defRPr/>
            </a:pPr>
            <a:r>
              <a:rPr lang="zh-CN" altLang="en-US" b="1" dirty="0">
                <a:solidFill>
                  <a:schemeClr val="bg1"/>
                </a:solidFill>
                <a:latin typeface="汉仪君黑-45简" panose="020B0604020202020204" charset="-122"/>
                <a:ea typeface="汉仪君黑-45简" panose="020B0604020202020204" charset="-122"/>
                <a:cs typeface="+mn-ea"/>
                <a:sym typeface="汉仪君黑-45简" panose="020B0604020202020204" charset="-122"/>
              </a:rPr>
              <a:t>湖北省政策</a:t>
            </a:r>
          </a:p>
        </p:txBody>
      </p:sp>
      <p:sp>
        <p:nvSpPr>
          <p:cNvPr id="16" name="文本框"/>
          <p:cNvSpPr/>
          <p:nvPr/>
        </p:nvSpPr>
        <p:spPr>
          <a:xfrm>
            <a:off x="4987899" y="4693208"/>
            <a:ext cx="5393146" cy="337143"/>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540000" tIns="45720" rIns="91440" bIns="45720" anchor="ctr" anchorCtr="0" forceAA="0" compatLnSpc="1">
            <a:noAutofit/>
          </a:bodyPr>
          <a:lstStyle/>
          <a:p>
            <a:pPr algn="l">
              <a:buClr>
                <a:prstClr val="white"/>
              </a:buClr>
              <a:defRPr/>
            </a:pPr>
            <a:r>
              <a:rPr lang="zh-CN" altLang="en-US" b="1" dirty="0">
                <a:solidFill>
                  <a:schemeClr val="bg1"/>
                </a:solidFill>
                <a:latin typeface="汉仪君黑-45简" panose="020B0604020202020204" charset="-122"/>
                <a:ea typeface="汉仪君黑-45简" panose="020B0604020202020204" charset="-122"/>
                <a:cs typeface="+mn-ea"/>
                <a:sym typeface="汉仪君黑-45简" panose="020B0604020202020204" charset="-122"/>
              </a:rPr>
              <a:t>武汉市政策</a:t>
            </a:r>
          </a:p>
        </p:txBody>
      </p:sp>
      <p:sp>
        <p:nvSpPr>
          <p:cNvPr id="21" name="TextBox 53"/>
          <p:cNvSpPr txBox="1"/>
          <p:nvPr/>
        </p:nvSpPr>
        <p:spPr bwMode="auto">
          <a:xfrm>
            <a:off x="4601845" y="3549015"/>
            <a:ext cx="7131050" cy="695325"/>
          </a:xfrm>
          <a:prstGeom prst="rect">
            <a:avLst/>
          </a:prstGeom>
        </p:spPr>
        <p:txBody>
          <a:bodyPr wrap="square" lIns="540000" tIns="0" rIns="0" bIns="0" anchor="t" anchorCtr="0">
            <a:noAutofit/>
            <a:scene3d>
              <a:camera prst="orthographicFront"/>
              <a:lightRig rig="threePt" dir="t"/>
            </a:scene3d>
          </a:bodyPr>
          <a:lstStyle/>
          <a:p>
            <a:pPr marL="285750" indent="-285750">
              <a:lnSpc>
                <a:spcPct val="150000"/>
              </a:lnSpc>
              <a:buFont typeface="Wingdings" panose="05000000000000000000" charset="0"/>
              <a:buChar char="l"/>
              <a:defRPr/>
            </a:pPr>
            <a:r>
              <a:rPr lang="zh-CN" altLang="en-US" sz="1400" dirty="0">
                <a:solidFill>
                  <a:schemeClr val="tx1">
                    <a:lumMod val="95000"/>
                    <a:lumOff val="5000"/>
                  </a:schemeClr>
                </a:solidFill>
                <a:latin typeface="汉仪君黑-45简" panose="020B0604020202020204" charset="-122"/>
                <a:ea typeface="汉仪君黑-45简" panose="020B0604020202020204" charset="-122"/>
                <a:cs typeface="+mn-ea"/>
                <a:sym typeface="汉仪君黑-45简" panose="020B0604020202020204" charset="-122"/>
              </a:rPr>
              <a:t>省科技厅印发《关于营造更好环境支持科技型中小企业研发的实施方案》的通知</a:t>
            </a:r>
          </a:p>
          <a:p>
            <a:pPr marL="285750" indent="-285750">
              <a:lnSpc>
                <a:spcPct val="150000"/>
              </a:lnSpc>
              <a:buFont typeface="Wingdings" panose="05000000000000000000" charset="0"/>
              <a:buChar char="l"/>
              <a:defRPr/>
            </a:pPr>
            <a:r>
              <a:rPr lang="zh-CN" altLang="en-US" sz="1400" dirty="0">
                <a:solidFill>
                  <a:schemeClr val="tx1">
                    <a:lumMod val="95000"/>
                    <a:lumOff val="5000"/>
                  </a:schemeClr>
                </a:solidFill>
                <a:latin typeface="汉仪君黑-45简" panose="020B0604020202020204" charset="-122"/>
                <a:ea typeface="汉仪君黑-45简" panose="020B0604020202020204" charset="-122"/>
                <a:cs typeface="+mn-ea"/>
                <a:sym typeface="汉仪君黑-45简" panose="020B0604020202020204" charset="-122"/>
              </a:rPr>
              <a:t>湖北省科技厅 湖北省财政厅关于印发《湖北省科技创新券管理办法（试行）》的通知</a:t>
            </a:r>
          </a:p>
        </p:txBody>
      </p:sp>
      <p:sp>
        <p:nvSpPr>
          <p:cNvPr id="22" name="TextBox 53"/>
          <p:cNvSpPr txBox="1"/>
          <p:nvPr/>
        </p:nvSpPr>
        <p:spPr bwMode="auto">
          <a:xfrm>
            <a:off x="4601845" y="5104765"/>
            <a:ext cx="6076950" cy="1235075"/>
          </a:xfrm>
          <a:prstGeom prst="rect">
            <a:avLst/>
          </a:prstGeom>
        </p:spPr>
        <p:txBody>
          <a:bodyPr wrap="square" lIns="540000" tIns="0" rIns="0" bIns="0" anchor="t" anchorCtr="0">
            <a:noAutofit/>
            <a:scene3d>
              <a:camera prst="orthographicFront"/>
              <a:lightRig rig="threePt" dir="t"/>
            </a:scene3d>
          </a:bodyPr>
          <a:lstStyle/>
          <a:p>
            <a:pPr marL="285750" indent="-285750">
              <a:lnSpc>
                <a:spcPct val="150000"/>
              </a:lnSpc>
              <a:buFont typeface="Wingdings" panose="05000000000000000000" charset="0"/>
              <a:buChar char="l"/>
              <a:defRPr/>
            </a:pPr>
            <a:r>
              <a:rPr lang="zh-CN" altLang="en-US" sz="1400" dirty="0">
                <a:solidFill>
                  <a:schemeClr val="tx1">
                    <a:lumMod val="95000"/>
                    <a:lumOff val="5000"/>
                  </a:schemeClr>
                </a:solidFill>
                <a:latin typeface="汉仪君黑-45简" panose="020B0604020202020204" charset="-122"/>
                <a:ea typeface="汉仪君黑-45简" panose="020B0604020202020204" charset="-122"/>
                <a:cs typeface="+mn-ea"/>
                <a:sym typeface="汉仪君黑-45简" panose="020B0604020202020204" charset="-122"/>
              </a:rPr>
              <a:t>武汉市科技局关于印发《武汉市科技创新券管理办法（试行）》的通知</a:t>
            </a:r>
          </a:p>
          <a:p>
            <a:pPr marL="285750" indent="-285750">
              <a:lnSpc>
                <a:spcPct val="150000"/>
              </a:lnSpc>
              <a:buFont typeface="Wingdings" panose="05000000000000000000" charset="0"/>
              <a:buChar char="l"/>
              <a:defRPr/>
            </a:pPr>
            <a:r>
              <a:rPr lang="zh-CN" altLang="en-US" sz="1400" dirty="0">
                <a:solidFill>
                  <a:schemeClr val="tx1">
                    <a:lumMod val="95000"/>
                    <a:lumOff val="5000"/>
                  </a:schemeClr>
                </a:solidFill>
                <a:latin typeface="汉仪君黑-45简" panose="020B0604020202020204" charset="-122"/>
                <a:ea typeface="汉仪君黑-45简" panose="020B0604020202020204" charset="-122"/>
                <a:cs typeface="+mn-ea"/>
                <a:sym typeface="汉仪君黑-45简" panose="020B0604020202020204" charset="-122"/>
              </a:rPr>
              <a:t>《武汉市科技型企业保证保险贷款业务操作指引》</a:t>
            </a:r>
          </a:p>
          <a:p>
            <a:pPr marL="285750" indent="-285750">
              <a:lnSpc>
                <a:spcPct val="150000"/>
              </a:lnSpc>
              <a:buFont typeface="Wingdings" panose="05000000000000000000" charset="0"/>
              <a:buChar char="l"/>
              <a:defRPr/>
            </a:pPr>
            <a:endParaRPr lang="zh-CN" altLang="en-US" sz="1400" dirty="0">
              <a:solidFill>
                <a:schemeClr val="tx1">
                  <a:lumMod val="95000"/>
                  <a:lumOff val="5000"/>
                </a:schemeClr>
              </a:solidFill>
              <a:latin typeface="汉仪君黑-45简" panose="020B0604020202020204" charset="-122"/>
              <a:ea typeface="汉仪君黑-45简" panose="020B0604020202020204" charset="-122"/>
              <a:cs typeface="+mn-ea"/>
              <a:sym typeface="汉仪君黑-45简" panose="020B0604020202020204" charset="-122"/>
            </a:endParaRPr>
          </a:p>
        </p:txBody>
      </p:sp>
      <p:sp>
        <p:nvSpPr>
          <p:cNvPr id="11" name="文本框 10"/>
          <p:cNvSpPr txBox="1"/>
          <p:nvPr/>
        </p:nvSpPr>
        <p:spPr>
          <a:xfrm>
            <a:off x="1013460" y="481330"/>
            <a:ext cx="3783330" cy="398780"/>
          </a:xfrm>
          <a:prstGeom prst="rect">
            <a:avLst/>
          </a:prstGeom>
          <a:noFill/>
        </p:spPr>
        <p:txBody>
          <a:bodyPr wrap="square" rtlCol="0">
            <a:spAutoFit/>
          </a:bodyPr>
          <a:lstStyle/>
          <a:p>
            <a:pPr lvl="0" algn="dist" defTabSz="1219200">
              <a:defRPr/>
            </a:pPr>
            <a:r>
              <a:rPr kumimoji="1" lang="zh-CN" altLang="en-US" sz="2000" dirty="0">
                <a:solidFill>
                  <a:srgbClr val="BD0102"/>
                </a:solidFill>
                <a:latin typeface="汉仪君黑-45简" panose="020B0604020202020204" charset="-122"/>
                <a:ea typeface="汉仪君黑-45简" panose="020B0604020202020204" charset="-122"/>
                <a:cs typeface="汉仪君黑-45简" panose="020B0604020202020204" charset="-122"/>
                <a:sym typeface="+mn-ea"/>
              </a:rPr>
              <a:t>各级科技型中小企业优惠政策</a:t>
            </a:r>
          </a:p>
        </p:txBody>
      </p:sp>
      <p:grpSp>
        <p:nvGrpSpPr>
          <p:cNvPr id="2" name="组合 1"/>
          <p:cNvGrpSpPr/>
          <p:nvPr/>
        </p:nvGrpSpPr>
        <p:grpSpPr>
          <a:xfrm>
            <a:off x="321310" y="268605"/>
            <a:ext cx="11435715" cy="695960"/>
            <a:chOff x="750" y="523"/>
            <a:chExt cx="18009" cy="1096"/>
          </a:xfrm>
        </p:grpSpPr>
        <p:sp>
          <p:nvSpPr>
            <p:cNvPr id="33" name="星形: 五角 18"/>
            <p:cNvSpPr/>
            <p:nvPr/>
          </p:nvSpPr>
          <p:spPr>
            <a:xfrm>
              <a:off x="750" y="523"/>
              <a:ext cx="1206" cy="1096"/>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君黑-45简" panose="020B0604020202020204" charset="-122"/>
                <a:ea typeface="汉仪君黑-45简" panose="020B0604020202020204" charset="-122"/>
                <a:cs typeface="汉仪君黑-45简" panose="020B0604020202020204" charset="-122"/>
              </a:endParaRPr>
            </a:p>
          </p:txBody>
        </p:sp>
        <p:cxnSp>
          <p:nvCxnSpPr>
            <p:cNvPr id="34" name="直接连接符 20"/>
            <p:cNvCxnSpPr/>
            <p:nvPr/>
          </p:nvCxnSpPr>
          <p:spPr>
            <a:xfrm>
              <a:off x="1840" y="1486"/>
              <a:ext cx="16919" cy="0"/>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7883" y="1210"/>
              <a:ext cx="10839" cy="0"/>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336C6739-9611-1419-DDB1-CA1D6EDBB655}"/>
              </a:ext>
            </a:extLst>
          </p:cNvPr>
          <p:cNvGrpSpPr/>
          <p:nvPr/>
        </p:nvGrpSpPr>
        <p:grpSpPr>
          <a:xfrm>
            <a:off x="1751304" y="2523172"/>
            <a:ext cx="8698981" cy="3405505"/>
            <a:chOff x="616890" y="2817393"/>
            <a:chExt cx="6922359" cy="2964105"/>
          </a:xfrm>
        </p:grpSpPr>
        <p:sp>
          <p:nvSpPr>
            <p:cNvPr id="3" name="不规则图形-7">
              <a:extLst>
                <a:ext uri="{FF2B5EF4-FFF2-40B4-BE49-F238E27FC236}">
                  <a16:creationId xmlns:a16="http://schemas.microsoft.com/office/drawing/2014/main" id="{9379EA5A-4E1A-5F6B-C0F1-2E88C0B71B43}"/>
                </a:ext>
              </a:extLst>
            </p:cNvPr>
            <p:cNvSpPr>
              <a:spLocks noChangeArrowheads="1"/>
            </p:cNvSpPr>
            <p:nvPr>
              <p:custDataLst>
                <p:tags r:id="rId1"/>
              </p:custDataLst>
            </p:nvPr>
          </p:nvSpPr>
          <p:spPr bwMode="auto">
            <a:xfrm>
              <a:off x="738189" y="2936999"/>
              <a:ext cx="6691312" cy="2743365"/>
            </a:xfrm>
            <a:prstGeom prst="rect">
              <a:avLst/>
            </a:prstGeom>
            <a:noFill/>
            <a:ln w="9525">
              <a:solidFill>
                <a:srgbClr val="B8B8B8"/>
              </a:solidFill>
              <a:miter lim="800000"/>
            </a:ln>
          </p:spPr>
          <p:txBody>
            <a:bodyPr/>
            <a:lstStyle/>
            <a:p>
              <a:pPr marL="0" marR="0" lvl="0" indent="0" algn="l" defTabSz="1188085" rtl="0" eaLnBrk="1" fontAlgn="auto" latinLnBrk="0" hangingPunct="1">
                <a:lnSpc>
                  <a:spcPct val="100000"/>
                </a:lnSpc>
                <a:spcBef>
                  <a:spcPts val="0"/>
                </a:spcBef>
                <a:spcAft>
                  <a:spcPts val="0"/>
                </a:spcAft>
                <a:buClrTx/>
                <a:buSzTx/>
                <a:buFontTx/>
                <a:buNone/>
                <a:defRPr/>
              </a:pPr>
              <a:endParaRPr kumimoji="0" lang="zh-CN" altLang="en-US" sz="2340" u="none" strike="noStrike" kern="0" cap="none" spc="0" normalizeH="0" baseline="0" noProof="0">
                <a:ln>
                  <a:noFill/>
                </a:ln>
                <a:solidFill>
                  <a:sysClr val="windowText" lastClr="000000"/>
                </a:solidFill>
                <a:effectLst/>
                <a:uLnTx/>
                <a:uFillTx/>
                <a:latin typeface="思源黑体 CN Regular" panose="020B0500000000000000" pitchFamily="34" charset="-122"/>
                <a:ea typeface="思源黑体 CN Medium" panose="020B0600000000000000" charset="-122"/>
                <a:cs typeface="阿里巴巴普惠体 M" panose="00020600040101010101" pitchFamily="18" charset="-122"/>
                <a:sym typeface="思源黑体 CN Regular" panose="020B0500000000000000" pitchFamily="34" charset="-122"/>
              </a:endParaRPr>
            </a:p>
          </p:txBody>
        </p:sp>
        <p:sp>
          <p:nvSpPr>
            <p:cNvPr id="4" name="不规则图形-10">
              <a:extLst>
                <a:ext uri="{FF2B5EF4-FFF2-40B4-BE49-F238E27FC236}">
                  <a16:creationId xmlns:a16="http://schemas.microsoft.com/office/drawing/2014/main" id="{1FDA30FC-DEB6-6832-D3F2-AAB9E55BB2EB}"/>
                </a:ext>
              </a:extLst>
            </p:cNvPr>
            <p:cNvSpPr/>
            <p:nvPr>
              <p:custDataLst>
                <p:tags r:id="rId2"/>
              </p:custDataLst>
            </p:nvPr>
          </p:nvSpPr>
          <p:spPr bwMode="auto">
            <a:xfrm flipH="1" flipV="1">
              <a:off x="6852478" y="5092666"/>
              <a:ext cx="686771" cy="688832"/>
            </a:xfrm>
            <a:custGeom>
              <a:avLst/>
              <a:gdLst>
                <a:gd name="T0" fmla="*/ 0 w 1446"/>
                <a:gd name="T1" fmla="*/ 0 h 1446"/>
                <a:gd name="T2" fmla="*/ 2147483647 w 1446"/>
                <a:gd name="T3" fmla="*/ 0 h 1446"/>
                <a:gd name="T4" fmla="*/ 2147483647 w 1446"/>
                <a:gd name="T5" fmla="*/ 2147483647 h 1446"/>
                <a:gd name="T6" fmla="*/ 2147483647 w 1446"/>
                <a:gd name="T7" fmla="*/ 2147483647 h 1446"/>
                <a:gd name="T8" fmla="*/ 2147483647 w 1446"/>
                <a:gd name="T9" fmla="*/ 2147483647 h 1446"/>
                <a:gd name="T10" fmla="*/ 0 w 1446"/>
                <a:gd name="T11" fmla="*/ 2147483647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A20000"/>
            </a:solidFill>
            <a:ln>
              <a:noFill/>
            </a:ln>
          </p:spPr>
          <p:txBody>
            <a:bodyPr/>
            <a:lstStyle/>
            <a:p>
              <a:pPr marL="0" marR="0" lvl="0" indent="0" algn="l" defTabSz="1188085" rtl="0" eaLnBrk="1" fontAlgn="auto" latinLnBrk="0" hangingPunct="1">
                <a:lnSpc>
                  <a:spcPct val="100000"/>
                </a:lnSpc>
                <a:spcBef>
                  <a:spcPts val="0"/>
                </a:spcBef>
                <a:spcAft>
                  <a:spcPts val="0"/>
                </a:spcAft>
                <a:buClrTx/>
                <a:buSzTx/>
                <a:buFontTx/>
                <a:buNone/>
                <a:defRPr/>
              </a:pPr>
              <a:endParaRPr kumimoji="0" lang="zh-CN" altLang="en-US" sz="2340" u="none" strike="noStrike" kern="0" cap="none" spc="0" normalizeH="0" baseline="0" noProof="0">
                <a:ln>
                  <a:noFill/>
                </a:ln>
                <a:solidFill>
                  <a:sysClr val="windowText" lastClr="000000"/>
                </a:solidFill>
                <a:effectLst/>
                <a:uLnTx/>
                <a:uFillTx/>
                <a:latin typeface="思源黑体 CN Regular" panose="020B0500000000000000" pitchFamily="34" charset="-122"/>
                <a:ea typeface="思源黑体 CN Medium" panose="020B0600000000000000" charset="-122"/>
                <a:cs typeface="阿里巴巴普惠体 M" panose="00020600040101010101" pitchFamily="18" charset="-122"/>
                <a:sym typeface="思源黑体 CN Regular" panose="020B0500000000000000" pitchFamily="34" charset="-122"/>
              </a:endParaRPr>
            </a:p>
          </p:txBody>
        </p:sp>
        <p:sp>
          <p:nvSpPr>
            <p:cNvPr id="5" name="不规则图形-9">
              <a:extLst>
                <a:ext uri="{FF2B5EF4-FFF2-40B4-BE49-F238E27FC236}">
                  <a16:creationId xmlns:a16="http://schemas.microsoft.com/office/drawing/2014/main" id="{1D12F00C-DEDD-0905-1852-2451BDBB756A}"/>
                </a:ext>
              </a:extLst>
            </p:cNvPr>
            <p:cNvSpPr/>
            <p:nvPr>
              <p:custDataLst>
                <p:tags r:id="rId3"/>
              </p:custDataLst>
            </p:nvPr>
          </p:nvSpPr>
          <p:spPr bwMode="auto">
            <a:xfrm>
              <a:off x="616890" y="2817393"/>
              <a:ext cx="686769" cy="688832"/>
            </a:xfrm>
            <a:custGeom>
              <a:avLst/>
              <a:gdLst>
                <a:gd name="T0" fmla="*/ 0 w 1446"/>
                <a:gd name="T1" fmla="*/ 0 h 1446"/>
                <a:gd name="T2" fmla="*/ 2147483647 w 1446"/>
                <a:gd name="T3" fmla="*/ 0 h 1446"/>
                <a:gd name="T4" fmla="*/ 2147483647 w 1446"/>
                <a:gd name="T5" fmla="*/ 2147483647 h 1446"/>
                <a:gd name="T6" fmla="*/ 2147483647 w 1446"/>
                <a:gd name="T7" fmla="*/ 2147483647 h 1446"/>
                <a:gd name="T8" fmla="*/ 2147483647 w 1446"/>
                <a:gd name="T9" fmla="*/ 2147483647 h 1446"/>
                <a:gd name="T10" fmla="*/ 0 w 1446"/>
                <a:gd name="T11" fmla="*/ 2147483647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A20000"/>
            </a:solidFill>
            <a:ln>
              <a:noFill/>
            </a:ln>
          </p:spPr>
          <p:txBody>
            <a:bodyPr/>
            <a:lstStyle/>
            <a:p>
              <a:pPr marL="0" marR="0" lvl="0" indent="0" algn="l" defTabSz="1188085" rtl="0" eaLnBrk="1" fontAlgn="auto" latinLnBrk="0" hangingPunct="1">
                <a:lnSpc>
                  <a:spcPct val="100000"/>
                </a:lnSpc>
                <a:spcBef>
                  <a:spcPts val="0"/>
                </a:spcBef>
                <a:spcAft>
                  <a:spcPts val="0"/>
                </a:spcAft>
                <a:buClrTx/>
                <a:buSzTx/>
                <a:buFontTx/>
                <a:buNone/>
                <a:defRPr/>
              </a:pPr>
              <a:endParaRPr kumimoji="0" lang="zh-CN" altLang="en-US" sz="2340" u="none" strike="noStrike" kern="0" cap="none" spc="0" normalizeH="0" baseline="0" noProof="0">
                <a:ln>
                  <a:noFill/>
                </a:ln>
                <a:solidFill>
                  <a:sysClr val="windowText" lastClr="000000"/>
                </a:solidFill>
                <a:effectLst/>
                <a:uLnTx/>
                <a:uFillTx/>
                <a:latin typeface="思源黑体 CN Regular" panose="020B0500000000000000" pitchFamily="34" charset="-122"/>
                <a:ea typeface="思源黑体 CN Medium" panose="020B0600000000000000" charset="-122"/>
                <a:cs typeface="阿里巴巴普惠体 M" panose="00020600040101010101" pitchFamily="18" charset="-122"/>
                <a:sym typeface="思源黑体 CN Regular" panose="020B0500000000000000" pitchFamily="34" charset="-122"/>
              </a:endParaRPr>
            </a:p>
          </p:txBody>
        </p:sp>
      </p:grpSp>
      <p:grpSp>
        <p:nvGrpSpPr>
          <p:cNvPr id="6" name="组合 5">
            <a:extLst>
              <a:ext uri="{FF2B5EF4-FFF2-40B4-BE49-F238E27FC236}">
                <a16:creationId xmlns:a16="http://schemas.microsoft.com/office/drawing/2014/main" id="{07C00F80-79E9-D929-F8C6-D7C41D1029BF}"/>
              </a:ext>
            </a:extLst>
          </p:cNvPr>
          <p:cNvGrpSpPr/>
          <p:nvPr/>
        </p:nvGrpSpPr>
        <p:grpSpPr>
          <a:xfrm>
            <a:off x="962339" y="1461128"/>
            <a:ext cx="9487946" cy="790571"/>
            <a:chOff x="629252" y="1484948"/>
            <a:chExt cx="7330016" cy="790575"/>
          </a:xfrm>
        </p:grpSpPr>
        <p:sp>
          <p:nvSpPr>
            <p:cNvPr id="7" name="矩形 6">
              <a:extLst>
                <a:ext uri="{FF2B5EF4-FFF2-40B4-BE49-F238E27FC236}">
                  <a16:creationId xmlns:a16="http://schemas.microsoft.com/office/drawing/2014/main" id="{35E3160A-88C7-07FB-34E6-4B35210EA17F}"/>
                </a:ext>
              </a:extLst>
            </p:cNvPr>
            <p:cNvSpPr/>
            <p:nvPr/>
          </p:nvSpPr>
          <p:spPr>
            <a:xfrm>
              <a:off x="1202038" y="1657669"/>
              <a:ext cx="6693090" cy="476252"/>
            </a:xfrm>
            <a:prstGeom prst="rect">
              <a:avLst/>
            </a:prstGeom>
            <a:solidFill>
              <a:srgbClr val="A2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C01E21"/>
                </a:solidFill>
                <a:effectLst/>
                <a:uLnTx/>
                <a:uFillTx/>
                <a:latin typeface="思源黑体 CN Regular" panose="020B0500000000000000" pitchFamily="34" charset="-122"/>
                <a:ea typeface="思源黑体 CN Medium" panose="020B0600000000000000" charset="-122"/>
                <a:cs typeface="阿里巴巴普惠体 M" panose="00020600040101010101" pitchFamily="18" charset="-122"/>
                <a:sym typeface="思源黑体 CN Regular" panose="020B0500000000000000" pitchFamily="34" charset="-122"/>
              </a:endParaRPr>
            </a:p>
          </p:txBody>
        </p:sp>
        <p:sp>
          <p:nvSpPr>
            <p:cNvPr id="8" name="椭圆 9">
              <a:extLst>
                <a:ext uri="{FF2B5EF4-FFF2-40B4-BE49-F238E27FC236}">
                  <a16:creationId xmlns:a16="http://schemas.microsoft.com/office/drawing/2014/main" id="{EFFDB77A-797D-E29C-5E07-E40B26E53512}"/>
                </a:ext>
              </a:extLst>
            </p:cNvPr>
            <p:cNvSpPr>
              <a:spLocks noChangeArrowheads="1"/>
            </p:cNvSpPr>
            <p:nvPr/>
          </p:nvSpPr>
          <p:spPr bwMode="auto">
            <a:xfrm>
              <a:off x="629252" y="1484948"/>
              <a:ext cx="788988" cy="790575"/>
            </a:xfrm>
            <a:prstGeom prst="ellipse">
              <a:avLst/>
            </a:prstGeom>
            <a:solidFill>
              <a:srgbClr val="A20000"/>
            </a:solidFill>
            <a:ln>
              <a:noFill/>
            </a:ln>
          </p:spPr>
          <p:txBody>
            <a:bodyPr anchor="ctr"/>
            <a:lstStyle>
              <a:lvl1pPr>
                <a:lnSpc>
                  <a:spcPct val="90000"/>
                </a:lnSpc>
                <a:spcBef>
                  <a:spcPts val="1000"/>
                </a:spcBef>
                <a:buFont typeface="Arial" panose="020B0604020202020204" pitchFamily="34" charset="0"/>
                <a:buChar char="•"/>
                <a:defRPr sz="2800">
                  <a:solidFill>
                    <a:srgbClr val="000000"/>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rgbClr val="000000"/>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en-US" sz="1350" b="0" i="0" u="none" strike="noStrike" kern="0" cap="none" spc="0" normalizeH="0" baseline="0" noProof="0">
                <a:ln>
                  <a:noFill/>
                </a:ln>
                <a:solidFill>
                  <a:srgbClr val="5F5F5F"/>
                </a:solidFill>
                <a:effectLst/>
                <a:uLnTx/>
                <a:uFillTx/>
                <a:latin typeface="思源黑体 CN Regular" panose="020B0500000000000000" pitchFamily="34" charset="-122"/>
                <a:ea typeface="思源黑体 CN Medium" panose="020B0600000000000000" charset="-122"/>
                <a:cs typeface="阿里巴巴普惠体 M" panose="00020600040101010101" pitchFamily="18" charset="-122"/>
                <a:sym typeface="思源黑体 CN Regular" panose="020B0500000000000000" pitchFamily="34" charset="-122"/>
              </a:endParaRPr>
            </a:p>
          </p:txBody>
        </p:sp>
        <p:sp>
          <p:nvSpPr>
            <p:cNvPr id="9" name="星形: 五角 12">
              <a:extLst>
                <a:ext uri="{FF2B5EF4-FFF2-40B4-BE49-F238E27FC236}">
                  <a16:creationId xmlns:a16="http://schemas.microsoft.com/office/drawing/2014/main" id="{DAB990C4-D541-740A-683A-382BC5DF74E6}"/>
                </a:ext>
              </a:extLst>
            </p:cNvPr>
            <p:cNvSpPr/>
            <p:nvPr/>
          </p:nvSpPr>
          <p:spPr>
            <a:xfrm>
              <a:off x="817986" y="1655425"/>
              <a:ext cx="411520" cy="411520"/>
            </a:xfrm>
            <a:prstGeom prst="star5">
              <a:avLst>
                <a:gd name="adj" fmla="val 23649"/>
                <a:gd name="hf" fmla="val 105146"/>
                <a:gd name="vf" fmla="val 110557"/>
              </a:avLst>
            </a:prstGeom>
            <a:solidFill>
              <a:srgbClr val="FFFFFF"/>
            </a:solidFill>
            <a:ln>
              <a:noFill/>
            </a:ln>
          </p:spPr>
          <p:style>
            <a:lnRef idx="2">
              <a:srgbClr val="A20000">
                <a:shade val="50000"/>
              </a:srgbClr>
            </a:lnRef>
            <a:fillRef idx="1">
              <a:srgbClr val="A20000"/>
            </a:fillRef>
            <a:effectRef idx="0">
              <a:srgbClr val="A20000"/>
            </a:effectRef>
            <a:fontRef idx="minor">
              <a:srgbClr val="FFFFFF"/>
            </a:fontRef>
          </p:style>
          <p:txBody>
            <a:bodyPr rtlCol="0" anchor="ctr"/>
            <a:lstStyle/>
            <a:p>
              <a:pPr algn="ctr"/>
              <a:endParaRPr lang="zh-CN" altLang="en-US">
                <a:latin typeface="思源黑体 CN Regular" panose="020B0500000000000000" pitchFamily="34" charset="-122"/>
                <a:ea typeface="思源黑体 CN Medium" panose="020B0600000000000000" charset="-122"/>
                <a:cs typeface="阿里巴巴普惠体 M" panose="00020600040101010101" pitchFamily="18" charset="-122"/>
                <a:sym typeface="思源黑体 CN Regular" panose="020B0500000000000000" pitchFamily="34" charset="-122"/>
              </a:endParaRPr>
            </a:p>
          </p:txBody>
        </p:sp>
        <p:sp>
          <p:nvSpPr>
            <p:cNvPr id="10" name="文本框 9">
              <a:extLst>
                <a:ext uri="{FF2B5EF4-FFF2-40B4-BE49-F238E27FC236}">
                  <a16:creationId xmlns:a16="http://schemas.microsoft.com/office/drawing/2014/main" id="{24A4248C-7D83-716D-E07F-F4B04506A8D9}"/>
                </a:ext>
              </a:extLst>
            </p:cNvPr>
            <p:cNvSpPr txBox="1"/>
            <p:nvPr/>
          </p:nvSpPr>
          <p:spPr>
            <a:xfrm>
              <a:off x="1385561" y="1715454"/>
              <a:ext cx="6573707" cy="400112"/>
            </a:xfrm>
            <a:prstGeom prst="rect">
              <a:avLst/>
            </a:prstGeom>
            <a:noFill/>
          </p:spPr>
          <p:txBody>
            <a:bodyPr wrap="square" rtlCol="0">
              <a:spAutoFit/>
            </a:bodyPr>
            <a:lstStyle/>
            <a:p>
              <a:r>
                <a:rPr lang="zh-CN" altLang="en-US" sz="2000" b="1" dirty="0">
                  <a:solidFill>
                    <a:schemeClr val="bg1"/>
                  </a:solidFill>
                  <a:latin typeface="汉仪君黑-45简" panose="020B0604020202020204" charset="-122"/>
                  <a:ea typeface="汉仪君黑-45简" panose="020B0604020202020204" charset="-122"/>
                  <a:cs typeface="+mn-ea"/>
                  <a:sym typeface="汉仪君黑-45简" panose="020B0604020202020204" charset="-122"/>
                </a:rPr>
                <a:t>《关于进一步提高科技型中小企业研发费用税前加计扣除比例的公告》</a:t>
              </a:r>
              <a:endParaRPr lang="zh-CN" altLang="en-US" sz="2000" b="1" dirty="0">
                <a:solidFill>
                  <a:schemeClr val="bg1"/>
                </a:solidFill>
                <a:latin typeface="思源黑体 CN Regular" panose="020B0500000000000000" pitchFamily="34" charset="-122"/>
                <a:ea typeface="思源黑体 CN Medium" panose="020B0600000000000000" charset="-122"/>
                <a:cs typeface="阿里巴巴普惠体 M" panose="00020600040101010101" pitchFamily="18" charset="-122"/>
                <a:sym typeface="思源黑体 CN Regular" panose="020B0500000000000000" pitchFamily="34" charset="-122"/>
              </a:endParaRPr>
            </a:p>
          </p:txBody>
        </p:sp>
      </p:grpSp>
      <p:sp>
        <p:nvSpPr>
          <p:cNvPr id="11" name="矩形 10">
            <a:extLst>
              <a:ext uri="{FF2B5EF4-FFF2-40B4-BE49-F238E27FC236}">
                <a16:creationId xmlns:a16="http://schemas.microsoft.com/office/drawing/2014/main" id="{8D134FFF-DD21-85F3-9D65-47FE6CB3D19F}"/>
              </a:ext>
            </a:extLst>
          </p:cNvPr>
          <p:cNvSpPr/>
          <p:nvPr/>
        </p:nvSpPr>
        <p:spPr>
          <a:xfrm>
            <a:off x="2438052" y="2921450"/>
            <a:ext cx="7377752" cy="1712520"/>
          </a:xfrm>
          <a:prstGeom prst="rect">
            <a:avLst/>
          </a:prstGeom>
        </p:spPr>
        <p:txBody>
          <a:bodyPr wrap="square">
            <a:spAutoFit/>
          </a:bodyPr>
          <a:lstStyle/>
          <a:p>
            <a:pPr indent="0" algn="l">
              <a:lnSpc>
                <a:spcPct val="150000"/>
              </a:lnSpc>
              <a:buClrTx/>
              <a:buSzTx/>
              <a:buFont typeface="Wingdings" panose="05000000000000000000" charset="0"/>
              <a:buNone/>
              <a:defRPr/>
            </a:pPr>
            <a:r>
              <a:rPr lang="zh-CN" altLang="en-US" dirty="0">
                <a:solidFill>
                  <a:schemeClr val="tx1">
                    <a:lumMod val="95000"/>
                    <a:lumOff val="5000"/>
                  </a:schemeClr>
                </a:solidFill>
                <a:latin typeface="汉仪君黑-45简" panose="020B0604020202020204" charset="-122"/>
                <a:ea typeface="汉仪君黑-45简" panose="020B0604020202020204" charset="-122"/>
                <a:cs typeface="+mn-ea"/>
              </a:rPr>
              <a:t>科技型中小企业开展研发活动中实际发生的研发费用，未形成无形资产计入当期损益的，在按规定据实扣除的基础上，自</a:t>
            </a:r>
            <a:r>
              <a:rPr lang="en-US" altLang="zh-CN" dirty="0">
                <a:solidFill>
                  <a:schemeClr val="tx1">
                    <a:lumMod val="95000"/>
                    <a:lumOff val="5000"/>
                  </a:schemeClr>
                </a:solidFill>
                <a:latin typeface="汉仪君黑-45简" panose="020B0604020202020204" charset="-122"/>
                <a:ea typeface="汉仪君黑-45简" panose="020B0604020202020204" charset="-122"/>
                <a:cs typeface="+mn-ea"/>
              </a:rPr>
              <a:t>2022</a:t>
            </a:r>
            <a:r>
              <a:rPr lang="zh-CN" altLang="en-US" dirty="0">
                <a:solidFill>
                  <a:schemeClr val="tx1">
                    <a:lumMod val="95000"/>
                    <a:lumOff val="5000"/>
                  </a:schemeClr>
                </a:solidFill>
                <a:latin typeface="汉仪君黑-45简" panose="020B0604020202020204" charset="-122"/>
                <a:ea typeface="汉仪君黑-45简" panose="020B0604020202020204" charset="-122"/>
                <a:cs typeface="+mn-ea"/>
              </a:rPr>
              <a:t>年</a:t>
            </a:r>
            <a:r>
              <a:rPr lang="en-US" altLang="zh-CN" dirty="0">
                <a:solidFill>
                  <a:schemeClr val="tx1">
                    <a:lumMod val="95000"/>
                    <a:lumOff val="5000"/>
                  </a:schemeClr>
                </a:solidFill>
                <a:latin typeface="汉仪君黑-45简" panose="020B0604020202020204" charset="-122"/>
                <a:ea typeface="汉仪君黑-45简" panose="020B0604020202020204" charset="-122"/>
                <a:cs typeface="+mn-ea"/>
              </a:rPr>
              <a:t>1</a:t>
            </a:r>
            <a:r>
              <a:rPr lang="zh-CN" altLang="en-US" dirty="0">
                <a:solidFill>
                  <a:schemeClr val="tx1">
                    <a:lumMod val="95000"/>
                    <a:lumOff val="5000"/>
                  </a:schemeClr>
                </a:solidFill>
                <a:latin typeface="汉仪君黑-45简" panose="020B0604020202020204" charset="-122"/>
                <a:ea typeface="汉仪君黑-45简" panose="020B0604020202020204" charset="-122"/>
                <a:cs typeface="+mn-ea"/>
              </a:rPr>
              <a:t>月</a:t>
            </a:r>
            <a:r>
              <a:rPr lang="en-US" altLang="zh-CN" dirty="0">
                <a:solidFill>
                  <a:schemeClr val="tx1">
                    <a:lumMod val="95000"/>
                    <a:lumOff val="5000"/>
                  </a:schemeClr>
                </a:solidFill>
                <a:latin typeface="汉仪君黑-45简" panose="020B0604020202020204" charset="-122"/>
                <a:ea typeface="汉仪君黑-45简" panose="020B0604020202020204" charset="-122"/>
                <a:cs typeface="+mn-ea"/>
              </a:rPr>
              <a:t>1</a:t>
            </a:r>
            <a:r>
              <a:rPr lang="zh-CN" altLang="en-US" dirty="0">
                <a:solidFill>
                  <a:schemeClr val="tx1">
                    <a:lumMod val="95000"/>
                    <a:lumOff val="5000"/>
                  </a:schemeClr>
                </a:solidFill>
                <a:latin typeface="汉仪君黑-45简" panose="020B0604020202020204" charset="-122"/>
                <a:ea typeface="汉仪君黑-45简" panose="020B0604020202020204" charset="-122"/>
                <a:cs typeface="+mn-ea"/>
              </a:rPr>
              <a:t>日起，再按照实际发生额的</a:t>
            </a:r>
            <a:r>
              <a:rPr lang="en-US" altLang="zh-CN" dirty="0">
                <a:solidFill>
                  <a:schemeClr val="tx1">
                    <a:lumMod val="95000"/>
                    <a:lumOff val="5000"/>
                  </a:schemeClr>
                </a:solidFill>
                <a:latin typeface="汉仪君黑-45简" panose="020B0604020202020204" charset="-122"/>
                <a:ea typeface="汉仪君黑-45简" panose="020B0604020202020204" charset="-122"/>
                <a:cs typeface="+mn-ea"/>
              </a:rPr>
              <a:t>100%</a:t>
            </a:r>
            <a:r>
              <a:rPr lang="zh-CN" altLang="en-US" dirty="0">
                <a:solidFill>
                  <a:schemeClr val="tx1">
                    <a:lumMod val="95000"/>
                    <a:lumOff val="5000"/>
                  </a:schemeClr>
                </a:solidFill>
                <a:latin typeface="汉仪君黑-45简" panose="020B0604020202020204" charset="-122"/>
                <a:ea typeface="汉仪君黑-45简" panose="020B0604020202020204" charset="-122"/>
                <a:cs typeface="+mn-ea"/>
              </a:rPr>
              <a:t>在税前加计扣除；形成无形资产的，自</a:t>
            </a:r>
            <a:r>
              <a:rPr lang="en-US" altLang="zh-CN" dirty="0">
                <a:solidFill>
                  <a:schemeClr val="tx1">
                    <a:lumMod val="95000"/>
                    <a:lumOff val="5000"/>
                  </a:schemeClr>
                </a:solidFill>
                <a:latin typeface="汉仪君黑-45简" panose="020B0604020202020204" charset="-122"/>
                <a:ea typeface="汉仪君黑-45简" panose="020B0604020202020204" charset="-122"/>
                <a:cs typeface="+mn-ea"/>
              </a:rPr>
              <a:t>2022</a:t>
            </a:r>
            <a:r>
              <a:rPr lang="zh-CN" altLang="en-US" dirty="0">
                <a:solidFill>
                  <a:schemeClr val="tx1">
                    <a:lumMod val="95000"/>
                    <a:lumOff val="5000"/>
                  </a:schemeClr>
                </a:solidFill>
                <a:latin typeface="汉仪君黑-45简" panose="020B0604020202020204" charset="-122"/>
                <a:ea typeface="汉仪君黑-45简" panose="020B0604020202020204" charset="-122"/>
                <a:cs typeface="+mn-ea"/>
              </a:rPr>
              <a:t>年</a:t>
            </a:r>
            <a:r>
              <a:rPr lang="en-US" altLang="zh-CN" dirty="0">
                <a:solidFill>
                  <a:schemeClr val="tx1">
                    <a:lumMod val="95000"/>
                    <a:lumOff val="5000"/>
                  </a:schemeClr>
                </a:solidFill>
                <a:latin typeface="汉仪君黑-45简" panose="020B0604020202020204" charset="-122"/>
                <a:ea typeface="汉仪君黑-45简" panose="020B0604020202020204" charset="-122"/>
                <a:cs typeface="+mn-ea"/>
              </a:rPr>
              <a:t>1</a:t>
            </a:r>
            <a:r>
              <a:rPr lang="zh-CN" altLang="en-US" dirty="0">
                <a:solidFill>
                  <a:schemeClr val="tx1">
                    <a:lumMod val="95000"/>
                    <a:lumOff val="5000"/>
                  </a:schemeClr>
                </a:solidFill>
                <a:latin typeface="汉仪君黑-45简" panose="020B0604020202020204" charset="-122"/>
                <a:ea typeface="汉仪君黑-45简" panose="020B0604020202020204" charset="-122"/>
                <a:cs typeface="+mn-ea"/>
              </a:rPr>
              <a:t>月</a:t>
            </a:r>
            <a:r>
              <a:rPr lang="en-US" altLang="zh-CN" dirty="0">
                <a:solidFill>
                  <a:schemeClr val="tx1">
                    <a:lumMod val="95000"/>
                    <a:lumOff val="5000"/>
                  </a:schemeClr>
                </a:solidFill>
                <a:latin typeface="汉仪君黑-45简" panose="020B0604020202020204" charset="-122"/>
                <a:ea typeface="汉仪君黑-45简" panose="020B0604020202020204" charset="-122"/>
                <a:cs typeface="+mn-ea"/>
              </a:rPr>
              <a:t>1</a:t>
            </a:r>
            <a:r>
              <a:rPr lang="zh-CN" altLang="en-US" dirty="0">
                <a:solidFill>
                  <a:schemeClr val="tx1">
                    <a:lumMod val="95000"/>
                    <a:lumOff val="5000"/>
                  </a:schemeClr>
                </a:solidFill>
                <a:latin typeface="汉仪君黑-45简" panose="020B0604020202020204" charset="-122"/>
                <a:ea typeface="汉仪君黑-45简" panose="020B0604020202020204" charset="-122"/>
                <a:cs typeface="+mn-ea"/>
              </a:rPr>
              <a:t>日起，按照无形资产成本的</a:t>
            </a:r>
            <a:r>
              <a:rPr lang="en-US" altLang="zh-CN" dirty="0">
                <a:solidFill>
                  <a:schemeClr val="tx1">
                    <a:lumMod val="95000"/>
                    <a:lumOff val="5000"/>
                  </a:schemeClr>
                </a:solidFill>
                <a:latin typeface="汉仪君黑-45简" panose="020B0604020202020204" charset="-122"/>
                <a:ea typeface="汉仪君黑-45简" panose="020B0604020202020204" charset="-122"/>
                <a:cs typeface="+mn-ea"/>
              </a:rPr>
              <a:t>200%</a:t>
            </a:r>
            <a:r>
              <a:rPr lang="zh-CN" altLang="en-US" dirty="0">
                <a:solidFill>
                  <a:schemeClr val="tx1">
                    <a:lumMod val="95000"/>
                    <a:lumOff val="5000"/>
                  </a:schemeClr>
                </a:solidFill>
                <a:latin typeface="汉仪君黑-45简" panose="020B0604020202020204" charset="-122"/>
                <a:ea typeface="汉仪君黑-45简" panose="020B0604020202020204" charset="-122"/>
                <a:cs typeface="+mn-ea"/>
              </a:rPr>
              <a:t>在税前摊销。</a:t>
            </a:r>
            <a:endParaRPr lang="zh-CN" altLang="en-US" dirty="0">
              <a:solidFill>
                <a:schemeClr val="tx1">
                  <a:lumMod val="95000"/>
                  <a:lumOff val="5000"/>
                </a:schemeClr>
              </a:solidFill>
              <a:latin typeface="汉仪君黑-45简" panose="020B0604020202020204" charset="-122"/>
              <a:ea typeface="汉仪君黑-45简" panose="020B0604020202020204" charset="-122"/>
              <a:cs typeface="+mn-ea"/>
              <a:sym typeface="思源黑体 CN Regular" panose="020B0500000000000000" pitchFamily="34" charset="-122"/>
            </a:endParaRPr>
          </a:p>
        </p:txBody>
      </p:sp>
    </p:spTree>
    <p:extLst>
      <p:ext uri="{BB962C8B-B14F-4D97-AF65-F5344CB8AC3E}">
        <p14:creationId xmlns:p14="http://schemas.microsoft.com/office/powerpoint/2010/main" val="1125221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336C6739-9611-1419-DDB1-CA1D6EDBB655}"/>
              </a:ext>
            </a:extLst>
          </p:cNvPr>
          <p:cNvGrpSpPr/>
          <p:nvPr/>
        </p:nvGrpSpPr>
        <p:grpSpPr>
          <a:xfrm>
            <a:off x="517427" y="1606119"/>
            <a:ext cx="11280710" cy="4749843"/>
            <a:chOff x="616890" y="2817393"/>
            <a:chExt cx="6922359" cy="2964105"/>
          </a:xfrm>
        </p:grpSpPr>
        <p:sp>
          <p:nvSpPr>
            <p:cNvPr id="3" name="不规则图形-7">
              <a:extLst>
                <a:ext uri="{FF2B5EF4-FFF2-40B4-BE49-F238E27FC236}">
                  <a16:creationId xmlns:a16="http://schemas.microsoft.com/office/drawing/2014/main" id="{9379EA5A-4E1A-5F6B-C0F1-2E88C0B71B43}"/>
                </a:ext>
              </a:extLst>
            </p:cNvPr>
            <p:cNvSpPr>
              <a:spLocks noChangeArrowheads="1"/>
            </p:cNvSpPr>
            <p:nvPr>
              <p:custDataLst>
                <p:tags r:id="rId1"/>
              </p:custDataLst>
            </p:nvPr>
          </p:nvSpPr>
          <p:spPr bwMode="auto">
            <a:xfrm>
              <a:off x="738189" y="2936999"/>
              <a:ext cx="6691312" cy="2743365"/>
            </a:xfrm>
            <a:prstGeom prst="rect">
              <a:avLst/>
            </a:prstGeom>
            <a:noFill/>
            <a:ln w="9525">
              <a:solidFill>
                <a:srgbClr val="B8B8B8"/>
              </a:solidFill>
              <a:miter lim="800000"/>
            </a:ln>
          </p:spPr>
          <p:txBody>
            <a:bodyPr/>
            <a:lstStyle/>
            <a:p>
              <a:pPr marL="0" marR="0" lvl="0" indent="0" algn="l" defTabSz="1188085" rtl="0" eaLnBrk="1" fontAlgn="auto" latinLnBrk="0" hangingPunct="1">
                <a:lnSpc>
                  <a:spcPct val="100000"/>
                </a:lnSpc>
                <a:spcBef>
                  <a:spcPts val="0"/>
                </a:spcBef>
                <a:spcAft>
                  <a:spcPts val="0"/>
                </a:spcAft>
                <a:buClrTx/>
                <a:buSzTx/>
                <a:buFontTx/>
                <a:buNone/>
                <a:defRPr/>
              </a:pPr>
              <a:endParaRPr kumimoji="0" lang="zh-CN" altLang="en-US" sz="2340" u="none" strike="noStrike" kern="0" cap="none" spc="0" normalizeH="0" baseline="0" noProof="0">
                <a:ln>
                  <a:noFill/>
                </a:ln>
                <a:solidFill>
                  <a:sysClr val="windowText" lastClr="000000"/>
                </a:solidFill>
                <a:effectLst/>
                <a:uLnTx/>
                <a:uFillTx/>
                <a:latin typeface="思源黑体 CN Regular" panose="020B0500000000000000" pitchFamily="34" charset="-122"/>
                <a:ea typeface="思源黑体 CN Medium" panose="020B0600000000000000" charset="-122"/>
                <a:cs typeface="阿里巴巴普惠体 M" panose="00020600040101010101" pitchFamily="18" charset="-122"/>
                <a:sym typeface="思源黑体 CN Regular" panose="020B0500000000000000" pitchFamily="34" charset="-122"/>
              </a:endParaRPr>
            </a:p>
          </p:txBody>
        </p:sp>
        <p:sp>
          <p:nvSpPr>
            <p:cNvPr id="4" name="不规则图形-10">
              <a:extLst>
                <a:ext uri="{FF2B5EF4-FFF2-40B4-BE49-F238E27FC236}">
                  <a16:creationId xmlns:a16="http://schemas.microsoft.com/office/drawing/2014/main" id="{1FDA30FC-DEB6-6832-D3F2-AAB9E55BB2EB}"/>
                </a:ext>
              </a:extLst>
            </p:cNvPr>
            <p:cNvSpPr/>
            <p:nvPr>
              <p:custDataLst>
                <p:tags r:id="rId2"/>
              </p:custDataLst>
            </p:nvPr>
          </p:nvSpPr>
          <p:spPr bwMode="auto">
            <a:xfrm flipH="1" flipV="1">
              <a:off x="6852478" y="5092666"/>
              <a:ext cx="686771" cy="688832"/>
            </a:xfrm>
            <a:custGeom>
              <a:avLst/>
              <a:gdLst>
                <a:gd name="T0" fmla="*/ 0 w 1446"/>
                <a:gd name="T1" fmla="*/ 0 h 1446"/>
                <a:gd name="T2" fmla="*/ 2147483647 w 1446"/>
                <a:gd name="T3" fmla="*/ 0 h 1446"/>
                <a:gd name="T4" fmla="*/ 2147483647 w 1446"/>
                <a:gd name="T5" fmla="*/ 2147483647 h 1446"/>
                <a:gd name="T6" fmla="*/ 2147483647 w 1446"/>
                <a:gd name="T7" fmla="*/ 2147483647 h 1446"/>
                <a:gd name="T8" fmla="*/ 2147483647 w 1446"/>
                <a:gd name="T9" fmla="*/ 2147483647 h 1446"/>
                <a:gd name="T10" fmla="*/ 0 w 1446"/>
                <a:gd name="T11" fmla="*/ 2147483647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A20000"/>
            </a:solidFill>
            <a:ln>
              <a:noFill/>
            </a:ln>
          </p:spPr>
          <p:txBody>
            <a:bodyPr/>
            <a:lstStyle/>
            <a:p>
              <a:pPr marL="0" marR="0" lvl="0" indent="0" algn="l" defTabSz="1188085" rtl="0" eaLnBrk="1" fontAlgn="auto" latinLnBrk="0" hangingPunct="1">
                <a:lnSpc>
                  <a:spcPct val="100000"/>
                </a:lnSpc>
                <a:spcBef>
                  <a:spcPts val="0"/>
                </a:spcBef>
                <a:spcAft>
                  <a:spcPts val="0"/>
                </a:spcAft>
                <a:buClrTx/>
                <a:buSzTx/>
                <a:buFontTx/>
                <a:buNone/>
                <a:defRPr/>
              </a:pPr>
              <a:endParaRPr kumimoji="0" lang="zh-CN" altLang="en-US" sz="2340" u="none" strike="noStrike" kern="0" cap="none" spc="0" normalizeH="0" baseline="0" noProof="0">
                <a:ln>
                  <a:noFill/>
                </a:ln>
                <a:solidFill>
                  <a:sysClr val="windowText" lastClr="000000"/>
                </a:solidFill>
                <a:effectLst/>
                <a:uLnTx/>
                <a:uFillTx/>
                <a:latin typeface="思源黑体 CN Regular" panose="020B0500000000000000" pitchFamily="34" charset="-122"/>
                <a:ea typeface="思源黑体 CN Medium" panose="020B0600000000000000" charset="-122"/>
                <a:cs typeface="阿里巴巴普惠体 M" panose="00020600040101010101" pitchFamily="18" charset="-122"/>
                <a:sym typeface="思源黑体 CN Regular" panose="020B0500000000000000" pitchFamily="34" charset="-122"/>
              </a:endParaRPr>
            </a:p>
          </p:txBody>
        </p:sp>
        <p:sp>
          <p:nvSpPr>
            <p:cNvPr id="5" name="不规则图形-9">
              <a:extLst>
                <a:ext uri="{FF2B5EF4-FFF2-40B4-BE49-F238E27FC236}">
                  <a16:creationId xmlns:a16="http://schemas.microsoft.com/office/drawing/2014/main" id="{1D12F00C-DEDD-0905-1852-2451BDBB756A}"/>
                </a:ext>
              </a:extLst>
            </p:cNvPr>
            <p:cNvSpPr/>
            <p:nvPr>
              <p:custDataLst>
                <p:tags r:id="rId3"/>
              </p:custDataLst>
            </p:nvPr>
          </p:nvSpPr>
          <p:spPr bwMode="auto">
            <a:xfrm>
              <a:off x="616890" y="2817393"/>
              <a:ext cx="686769" cy="688832"/>
            </a:xfrm>
            <a:custGeom>
              <a:avLst/>
              <a:gdLst>
                <a:gd name="T0" fmla="*/ 0 w 1446"/>
                <a:gd name="T1" fmla="*/ 0 h 1446"/>
                <a:gd name="T2" fmla="*/ 2147483647 w 1446"/>
                <a:gd name="T3" fmla="*/ 0 h 1446"/>
                <a:gd name="T4" fmla="*/ 2147483647 w 1446"/>
                <a:gd name="T5" fmla="*/ 2147483647 h 1446"/>
                <a:gd name="T6" fmla="*/ 2147483647 w 1446"/>
                <a:gd name="T7" fmla="*/ 2147483647 h 1446"/>
                <a:gd name="T8" fmla="*/ 2147483647 w 1446"/>
                <a:gd name="T9" fmla="*/ 2147483647 h 1446"/>
                <a:gd name="T10" fmla="*/ 0 w 1446"/>
                <a:gd name="T11" fmla="*/ 2147483647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A20000"/>
            </a:solidFill>
            <a:ln>
              <a:noFill/>
            </a:ln>
          </p:spPr>
          <p:txBody>
            <a:bodyPr/>
            <a:lstStyle/>
            <a:p>
              <a:pPr marL="0" marR="0" lvl="0" indent="0" algn="l" defTabSz="1188085" rtl="0" eaLnBrk="1" fontAlgn="auto" latinLnBrk="0" hangingPunct="1">
                <a:lnSpc>
                  <a:spcPct val="100000"/>
                </a:lnSpc>
                <a:spcBef>
                  <a:spcPts val="0"/>
                </a:spcBef>
                <a:spcAft>
                  <a:spcPts val="0"/>
                </a:spcAft>
                <a:buClrTx/>
                <a:buSzTx/>
                <a:buFontTx/>
                <a:buNone/>
                <a:defRPr/>
              </a:pPr>
              <a:endParaRPr kumimoji="0" lang="zh-CN" altLang="en-US" sz="2340" u="none" strike="noStrike" kern="0" cap="none" spc="0" normalizeH="0" baseline="0" noProof="0">
                <a:ln>
                  <a:noFill/>
                </a:ln>
                <a:solidFill>
                  <a:sysClr val="windowText" lastClr="000000"/>
                </a:solidFill>
                <a:effectLst/>
                <a:uLnTx/>
                <a:uFillTx/>
                <a:latin typeface="思源黑体 CN Regular" panose="020B0500000000000000" pitchFamily="34" charset="-122"/>
                <a:ea typeface="思源黑体 CN Medium" panose="020B0600000000000000" charset="-122"/>
                <a:cs typeface="阿里巴巴普惠体 M" panose="00020600040101010101" pitchFamily="18" charset="-122"/>
                <a:sym typeface="思源黑体 CN Regular" panose="020B0500000000000000" pitchFamily="34" charset="-122"/>
              </a:endParaRPr>
            </a:p>
          </p:txBody>
        </p:sp>
      </p:grpSp>
      <p:grpSp>
        <p:nvGrpSpPr>
          <p:cNvPr id="6" name="组合 5">
            <a:extLst>
              <a:ext uri="{FF2B5EF4-FFF2-40B4-BE49-F238E27FC236}">
                <a16:creationId xmlns:a16="http://schemas.microsoft.com/office/drawing/2014/main" id="{07C00F80-79E9-D929-F8C6-D7C41D1029BF}"/>
              </a:ext>
            </a:extLst>
          </p:cNvPr>
          <p:cNvGrpSpPr/>
          <p:nvPr/>
        </p:nvGrpSpPr>
        <p:grpSpPr>
          <a:xfrm>
            <a:off x="757507" y="645072"/>
            <a:ext cx="7407219" cy="790571"/>
            <a:chOff x="629252" y="1484948"/>
            <a:chExt cx="7265876" cy="790575"/>
          </a:xfrm>
        </p:grpSpPr>
        <p:sp>
          <p:nvSpPr>
            <p:cNvPr id="7" name="矩形 6">
              <a:extLst>
                <a:ext uri="{FF2B5EF4-FFF2-40B4-BE49-F238E27FC236}">
                  <a16:creationId xmlns:a16="http://schemas.microsoft.com/office/drawing/2014/main" id="{35E3160A-88C7-07FB-34E6-4B35210EA17F}"/>
                </a:ext>
              </a:extLst>
            </p:cNvPr>
            <p:cNvSpPr/>
            <p:nvPr/>
          </p:nvSpPr>
          <p:spPr>
            <a:xfrm>
              <a:off x="1202038" y="1657669"/>
              <a:ext cx="6693090" cy="476252"/>
            </a:xfrm>
            <a:prstGeom prst="rect">
              <a:avLst/>
            </a:prstGeom>
            <a:solidFill>
              <a:srgbClr val="A2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C01E21"/>
                </a:solidFill>
                <a:effectLst/>
                <a:uLnTx/>
                <a:uFillTx/>
                <a:latin typeface="思源黑体 CN Regular" panose="020B0500000000000000" pitchFamily="34" charset="-122"/>
                <a:ea typeface="思源黑体 CN Medium" panose="020B0600000000000000" charset="-122"/>
                <a:cs typeface="阿里巴巴普惠体 M" panose="00020600040101010101" pitchFamily="18" charset="-122"/>
                <a:sym typeface="思源黑体 CN Regular" panose="020B0500000000000000" pitchFamily="34" charset="-122"/>
              </a:endParaRPr>
            </a:p>
          </p:txBody>
        </p:sp>
        <p:sp>
          <p:nvSpPr>
            <p:cNvPr id="8" name="椭圆 9">
              <a:extLst>
                <a:ext uri="{FF2B5EF4-FFF2-40B4-BE49-F238E27FC236}">
                  <a16:creationId xmlns:a16="http://schemas.microsoft.com/office/drawing/2014/main" id="{EFFDB77A-797D-E29C-5E07-E40B26E53512}"/>
                </a:ext>
              </a:extLst>
            </p:cNvPr>
            <p:cNvSpPr>
              <a:spLocks noChangeArrowheads="1"/>
            </p:cNvSpPr>
            <p:nvPr/>
          </p:nvSpPr>
          <p:spPr bwMode="auto">
            <a:xfrm>
              <a:off x="629252" y="1484948"/>
              <a:ext cx="788988" cy="790575"/>
            </a:xfrm>
            <a:prstGeom prst="ellipse">
              <a:avLst/>
            </a:prstGeom>
            <a:solidFill>
              <a:srgbClr val="A20000"/>
            </a:solidFill>
            <a:ln>
              <a:noFill/>
            </a:ln>
          </p:spPr>
          <p:txBody>
            <a:bodyPr anchor="ctr"/>
            <a:lstStyle>
              <a:lvl1pPr>
                <a:lnSpc>
                  <a:spcPct val="90000"/>
                </a:lnSpc>
                <a:spcBef>
                  <a:spcPts val="1000"/>
                </a:spcBef>
                <a:buFont typeface="Arial" panose="020B0604020202020204" pitchFamily="34" charset="0"/>
                <a:buChar char="•"/>
                <a:defRPr sz="2800">
                  <a:solidFill>
                    <a:srgbClr val="000000"/>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rgbClr val="000000"/>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en-US" sz="1350" b="0" i="0" u="none" strike="noStrike" kern="0" cap="none" spc="0" normalizeH="0" baseline="0" noProof="0">
                <a:ln>
                  <a:noFill/>
                </a:ln>
                <a:solidFill>
                  <a:srgbClr val="5F5F5F"/>
                </a:solidFill>
                <a:effectLst/>
                <a:uLnTx/>
                <a:uFillTx/>
                <a:latin typeface="思源黑体 CN Regular" panose="020B0500000000000000" pitchFamily="34" charset="-122"/>
                <a:ea typeface="思源黑体 CN Medium" panose="020B0600000000000000" charset="-122"/>
                <a:cs typeface="阿里巴巴普惠体 M" panose="00020600040101010101" pitchFamily="18" charset="-122"/>
                <a:sym typeface="思源黑体 CN Regular" panose="020B0500000000000000" pitchFamily="34" charset="-122"/>
              </a:endParaRPr>
            </a:p>
          </p:txBody>
        </p:sp>
        <p:sp>
          <p:nvSpPr>
            <p:cNvPr id="9" name="星形: 五角 12">
              <a:extLst>
                <a:ext uri="{FF2B5EF4-FFF2-40B4-BE49-F238E27FC236}">
                  <a16:creationId xmlns:a16="http://schemas.microsoft.com/office/drawing/2014/main" id="{DAB990C4-D541-740A-683A-382BC5DF74E6}"/>
                </a:ext>
              </a:extLst>
            </p:cNvPr>
            <p:cNvSpPr/>
            <p:nvPr/>
          </p:nvSpPr>
          <p:spPr>
            <a:xfrm>
              <a:off x="817986" y="1655425"/>
              <a:ext cx="411520" cy="411520"/>
            </a:xfrm>
            <a:prstGeom prst="star5">
              <a:avLst>
                <a:gd name="adj" fmla="val 23649"/>
                <a:gd name="hf" fmla="val 105146"/>
                <a:gd name="vf" fmla="val 110557"/>
              </a:avLst>
            </a:prstGeom>
            <a:solidFill>
              <a:srgbClr val="FFFFFF"/>
            </a:solidFill>
            <a:ln>
              <a:noFill/>
            </a:ln>
          </p:spPr>
          <p:style>
            <a:lnRef idx="2">
              <a:srgbClr val="A20000">
                <a:shade val="50000"/>
              </a:srgbClr>
            </a:lnRef>
            <a:fillRef idx="1">
              <a:srgbClr val="A20000"/>
            </a:fillRef>
            <a:effectRef idx="0">
              <a:srgbClr val="A20000"/>
            </a:effectRef>
            <a:fontRef idx="minor">
              <a:srgbClr val="FFFFFF"/>
            </a:fontRef>
          </p:style>
          <p:txBody>
            <a:bodyPr rtlCol="0" anchor="ctr"/>
            <a:lstStyle/>
            <a:p>
              <a:pPr algn="ctr"/>
              <a:endParaRPr lang="zh-CN" altLang="en-US">
                <a:latin typeface="思源黑体 CN Regular" panose="020B0500000000000000" pitchFamily="34" charset="-122"/>
                <a:ea typeface="思源黑体 CN Medium" panose="020B0600000000000000" charset="-122"/>
                <a:cs typeface="阿里巴巴普惠体 M" panose="00020600040101010101" pitchFamily="18" charset="-122"/>
                <a:sym typeface="思源黑体 CN Regular" panose="020B0500000000000000" pitchFamily="34" charset="-122"/>
              </a:endParaRPr>
            </a:p>
          </p:txBody>
        </p:sp>
        <p:sp>
          <p:nvSpPr>
            <p:cNvPr id="10" name="文本框 9">
              <a:extLst>
                <a:ext uri="{FF2B5EF4-FFF2-40B4-BE49-F238E27FC236}">
                  <a16:creationId xmlns:a16="http://schemas.microsoft.com/office/drawing/2014/main" id="{24A4248C-7D83-716D-E07F-F4B04506A8D9}"/>
                </a:ext>
              </a:extLst>
            </p:cNvPr>
            <p:cNvSpPr txBox="1"/>
            <p:nvPr/>
          </p:nvSpPr>
          <p:spPr>
            <a:xfrm>
              <a:off x="1385561" y="1715454"/>
              <a:ext cx="4540920" cy="400112"/>
            </a:xfrm>
            <a:prstGeom prst="rect">
              <a:avLst/>
            </a:prstGeom>
            <a:noFill/>
          </p:spPr>
          <p:txBody>
            <a:bodyPr wrap="square" rtlCol="0">
              <a:spAutoFit/>
            </a:bodyPr>
            <a:lstStyle/>
            <a:p>
              <a:r>
                <a:rPr lang="zh-CN" altLang="en-US" sz="2000" b="1" dirty="0">
                  <a:solidFill>
                    <a:schemeClr val="bg1"/>
                  </a:solidFill>
                  <a:latin typeface="汉仪君黑-45简" panose="020B0604020202020204" charset="-122"/>
                  <a:ea typeface="汉仪君黑-45简" panose="020B0604020202020204" charset="-122"/>
                  <a:cs typeface="+mn-ea"/>
                  <a:sym typeface="汉仪君黑-45简" panose="020B0604020202020204" charset="-122"/>
                </a:rPr>
                <a:t>《湖北省科技创新券管理办法（试行）》</a:t>
              </a:r>
              <a:endParaRPr lang="zh-CN" altLang="en-US" sz="2000" b="1" dirty="0">
                <a:solidFill>
                  <a:schemeClr val="bg1"/>
                </a:solidFill>
                <a:latin typeface="思源黑体 CN Regular" panose="020B0500000000000000" pitchFamily="34" charset="-122"/>
                <a:ea typeface="思源黑体 CN Medium" panose="020B0600000000000000" charset="-122"/>
                <a:cs typeface="阿里巴巴普惠体 M" panose="00020600040101010101" pitchFamily="18" charset="-122"/>
                <a:sym typeface="思源黑体 CN Regular" panose="020B0500000000000000" pitchFamily="34" charset="-122"/>
              </a:endParaRPr>
            </a:p>
          </p:txBody>
        </p:sp>
      </p:grpSp>
      <p:sp>
        <p:nvSpPr>
          <p:cNvPr id="11" name="矩形 10">
            <a:extLst>
              <a:ext uri="{FF2B5EF4-FFF2-40B4-BE49-F238E27FC236}">
                <a16:creationId xmlns:a16="http://schemas.microsoft.com/office/drawing/2014/main" id="{8D134FFF-DD21-85F3-9D65-47FE6CB3D19F}"/>
              </a:ext>
            </a:extLst>
          </p:cNvPr>
          <p:cNvSpPr/>
          <p:nvPr/>
        </p:nvSpPr>
        <p:spPr>
          <a:xfrm>
            <a:off x="1063993" y="2002655"/>
            <a:ext cx="10318371" cy="4353308"/>
          </a:xfrm>
          <a:prstGeom prst="rect">
            <a:avLst/>
          </a:prstGeom>
        </p:spPr>
        <p:txBody>
          <a:bodyPr wrap="square">
            <a:spAutoFit/>
          </a:bodyPr>
          <a:lstStyle/>
          <a:p>
            <a:pPr>
              <a:lnSpc>
                <a:spcPct val="150000"/>
              </a:lnSpc>
              <a:defRPr/>
            </a:pPr>
            <a:r>
              <a:rPr lang="zh-CN" altLang="en-US" dirty="0">
                <a:solidFill>
                  <a:schemeClr val="tx1">
                    <a:lumMod val="85000"/>
                    <a:lumOff val="15000"/>
                  </a:schemeClr>
                </a:solidFill>
                <a:latin typeface="思源黑体 CN Regular" panose="020B0500000000000000" pitchFamily="34" charset="-122"/>
                <a:ea typeface="思源黑体 CN Medium" panose="020B0600000000000000" charset="-122"/>
              </a:rPr>
              <a:t>第七条 </a:t>
            </a:r>
            <a:r>
              <a:rPr lang="zh-CN" altLang="en-US" sz="1600" dirty="0">
                <a:solidFill>
                  <a:schemeClr val="tx1">
                    <a:lumMod val="95000"/>
                    <a:lumOff val="5000"/>
                  </a:schemeClr>
                </a:solidFill>
                <a:latin typeface="汉仪君黑-45简" panose="020B0604020202020204" charset="-122"/>
                <a:ea typeface="汉仪君黑-45简" panose="020B0604020202020204" charset="-122"/>
                <a:cs typeface="+mn-ea"/>
              </a:rPr>
              <a:t>支持对象。在省内开展科技创新服务活动的独立法人企业，并满足以下至少</a:t>
            </a:r>
            <a:r>
              <a:rPr lang="en-US" altLang="zh-CN" sz="1600" dirty="0">
                <a:solidFill>
                  <a:schemeClr val="tx1">
                    <a:lumMod val="95000"/>
                    <a:lumOff val="5000"/>
                  </a:schemeClr>
                </a:solidFill>
                <a:latin typeface="汉仪君黑-45简" panose="020B0604020202020204" charset="-122"/>
                <a:ea typeface="汉仪君黑-45简" panose="020B0604020202020204" charset="-122"/>
                <a:cs typeface="+mn-ea"/>
              </a:rPr>
              <a:t>1</a:t>
            </a:r>
            <a:r>
              <a:rPr lang="zh-CN" altLang="en-US" sz="1600" dirty="0">
                <a:solidFill>
                  <a:schemeClr val="tx1">
                    <a:lumMod val="95000"/>
                    <a:lumOff val="5000"/>
                  </a:schemeClr>
                </a:solidFill>
                <a:latin typeface="汉仪君黑-45简" panose="020B0604020202020204" charset="-122"/>
                <a:ea typeface="汉仪君黑-45简" panose="020B0604020202020204" charset="-122"/>
                <a:cs typeface="+mn-ea"/>
              </a:rPr>
              <a:t>个条件：</a:t>
            </a:r>
          </a:p>
          <a:p>
            <a:pPr>
              <a:lnSpc>
                <a:spcPct val="150000"/>
              </a:lnSpc>
              <a:defRPr/>
            </a:pPr>
            <a:r>
              <a:rPr lang="en-US" altLang="zh-CN" sz="1600" dirty="0">
                <a:solidFill>
                  <a:schemeClr val="tx1">
                    <a:lumMod val="95000"/>
                    <a:lumOff val="5000"/>
                  </a:schemeClr>
                </a:solidFill>
                <a:latin typeface="汉仪君黑-45简" panose="020B0604020202020204" charset="-122"/>
                <a:ea typeface="汉仪君黑-45简" panose="020B0604020202020204" charset="-122"/>
                <a:cs typeface="+mn-ea"/>
              </a:rPr>
              <a:t>1</a:t>
            </a:r>
            <a:r>
              <a:rPr lang="zh-CN" altLang="en-US" sz="1600" dirty="0">
                <a:solidFill>
                  <a:schemeClr val="tx1">
                    <a:lumMod val="95000"/>
                    <a:lumOff val="5000"/>
                  </a:schemeClr>
                </a:solidFill>
                <a:latin typeface="汉仪君黑-45简" panose="020B0604020202020204" charset="-122"/>
                <a:ea typeface="汉仪君黑-45简" panose="020B0604020202020204" charset="-122"/>
                <a:cs typeface="+mn-ea"/>
              </a:rPr>
              <a:t>．全国科技型中小企业信息库入库企业；</a:t>
            </a:r>
          </a:p>
          <a:p>
            <a:pPr>
              <a:lnSpc>
                <a:spcPct val="150000"/>
              </a:lnSpc>
              <a:defRPr/>
            </a:pPr>
            <a:r>
              <a:rPr lang="en-US" altLang="zh-CN" sz="1600" dirty="0">
                <a:solidFill>
                  <a:schemeClr val="tx1">
                    <a:lumMod val="95000"/>
                    <a:lumOff val="5000"/>
                  </a:schemeClr>
                </a:solidFill>
                <a:latin typeface="汉仪君黑-45简" panose="020B0604020202020204" charset="-122"/>
                <a:ea typeface="汉仪君黑-45简" panose="020B0604020202020204" charset="-122"/>
                <a:cs typeface="+mn-ea"/>
              </a:rPr>
              <a:t>2</a:t>
            </a:r>
            <a:r>
              <a:rPr lang="zh-CN" altLang="en-US" sz="1600" dirty="0">
                <a:solidFill>
                  <a:schemeClr val="tx1">
                    <a:lumMod val="95000"/>
                    <a:lumOff val="5000"/>
                  </a:schemeClr>
                </a:solidFill>
                <a:latin typeface="汉仪君黑-45简" panose="020B0604020202020204" charset="-122"/>
                <a:ea typeface="汉仪君黑-45简" panose="020B0604020202020204" charset="-122"/>
                <a:cs typeface="+mn-ea"/>
              </a:rPr>
              <a:t>．有效期内高新技术企业且上年销售收入在</a:t>
            </a:r>
            <a:r>
              <a:rPr lang="en-US" altLang="zh-CN" sz="1600" dirty="0">
                <a:solidFill>
                  <a:schemeClr val="tx1">
                    <a:lumMod val="95000"/>
                    <a:lumOff val="5000"/>
                  </a:schemeClr>
                </a:solidFill>
                <a:latin typeface="汉仪君黑-45简" panose="020B0604020202020204" charset="-122"/>
                <a:ea typeface="汉仪君黑-45简" panose="020B0604020202020204" charset="-122"/>
                <a:cs typeface="+mn-ea"/>
              </a:rPr>
              <a:t>2</a:t>
            </a:r>
            <a:r>
              <a:rPr lang="zh-CN" altLang="en-US" sz="1600" dirty="0">
                <a:solidFill>
                  <a:schemeClr val="tx1">
                    <a:lumMod val="95000"/>
                    <a:lumOff val="5000"/>
                  </a:schemeClr>
                </a:solidFill>
                <a:latin typeface="汉仪君黑-45简" panose="020B0604020202020204" charset="-122"/>
                <a:ea typeface="汉仪君黑-45简" panose="020B0604020202020204" charset="-122"/>
                <a:cs typeface="+mn-ea"/>
              </a:rPr>
              <a:t>亿元以下；</a:t>
            </a:r>
          </a:p>
          <a:p>
            <a:pPr>
              <a:lnSpc>
                <a:spcPct val="150000"/>
              </a:lnSpc>
              <a:defRPr/>
            </a:pPr>
            <a:r>
              <a:rPr lang="en-US" altLang="zh-CN" sz="1600" dirty="0">
                <a:solidFill>
                  <a:schemeClr val="tx1">
                    <a:lumMod val="95000"/>
                    <a:lumOff val="5000"/>
                  </a:schemeClr>
                </a:solidFill>
                <a:latin typeface="汉仪君黑-45简" panose="020B0604020202020204" charset="-122"/>
                <a:ea typeface="汉仪君黑-45简" panose="020B0604020202020204" charset="-122"/>
                <a:cs typeface="+mn-ea"/>
              </a:rPr>
              <a:t>3</a:t>
            </a:r>
            <a:r>
              <a:rPr lang="zh-CN" altLang="en-US" sz="1600" dirty="0">
                <a:solidFill>
                  <a:schemeClr val="tx1">
                    <a:lumMod val="95000"/>
                    <a:lumOff val="5000"/>
                  </a:schemeClr>
                </a:solidFill>
                <a:latin typeface="汉仪君黑-45简" panose="020B0604020202020204" charset="-122"/>
                <a:ea typeface="汉仪君黑-45简" panose="020B0604020202020204" charset="-122"/>
                <a:cs typeface="+mn-ea"/>
              </a:rPr>
              <a:t>．省级以上科技企业孵化器、大学科技园、众创空间在孵企业。</a:t>
            </a:r>
            <a:endParaRPr lang="en-US" altLang="zh-CN" sz="1600" dirty="0">
              <a:solidFill>
                <a:schemeClr val="tx1">
                  <a:lumMod val="95000"/>
                  <a:lumOff val="5000"/>
                </a:schemeClr>
              </a:solidFill>
              <a:latin typeface="汉仪君黑-45简" panose="020B0604020202020204" charset="-122"/>
              <a:ea typeface="汉仪君黑-45简" panose="020B0604020202020204" charset="-122"/>
              <a:cs typeface="+mn-ea"/>
            </a:endParaRPr>
          </a:p>
          <a:p>
            <a:pPr>
              <a:lnSpc>
                <a:spcPct val="150000"/>
              </a:lnSpc>
              <a:defRPr/>
            </a:pPr>
            <a:r>
              <a:rPr lang="zh-CN" altLang="en-US" dirty="0">
                <a:solidFill>
                  <a:schemeClr val="tx1">
                    <a:lumMod val="85000"/>
                    <a:lumOff val="15000"/>
                  </a:schemeClr>
                </a:solidFill>
                <a:latin typeface="思源黑体 CN Regular" panose="020B0500000000000000" pitchFamily="34" charset="-122"/>
                <a:ea typeface="思源黑体 CN Medium" panose="020B0600000000000000" charset="-122"/>
              </a:rPr>
              <a:t>第八条 </a:t>
            </a:r>
            <a:r>
              <a:rPr lang="zh-CN" altLang="en-US" sz="1600" dirty="0">
                <a:solidFill>
                  <a:schemeClr val="tx1">
                    <a:lumMod val="95000"/>
                    <a:lumOff val="5000"/>
                  </a:schemeClr>
                </a:solidFill>
                <a:latin typeface="汉仪君黑-45简" panose="020B0604020202020204" charset="-122"/>
                <a:ea typeface="汉仪君黑-45简" panose="020B0604020202020204" charset="-122"/>
                <a:cs typeface="+mn-ea"/>
              </a:rPr>
              <a:t>支持范围。大型科学仪器共享、检验检测、研发服务等科技创新服务活动。</a:t>
            </a:r>
            <a:endParaRPr lang="en-US" altLang="zh-CN" sz="1600" dirty="0">
              <a:solidFill>
                <a:schemeClr val="tx1">
                  <a:lumMod val="95000"/>
                  <a:lumOff val="5000"/>
                </a:schemeClr>
              </a:solidFill>
              <a:latin typeface="汉仪君黑-45简" panose="020B0604020202020204" charset="-122"/>
              <a:ea typeface="汉仪君黑-45简" panose="020B0604020202020204" charset="-122"/>
              <a:cs typeface="+mn-ea"/>
            </a:endParaRPr>
          </a:p>
          <a:p>
            <a:pPr>
              <a:lnSpc>
                <a:spcPct val="150000"/>
              </a:lnSpc>
              <a:defRPr/>
            </a:pPr>
            <a:r>
              <a:rPr lang="zh-CN" altLang="en-US" dirty="0">
                <a:solidFill>
                  <a:schemeClr val="tx1">
                    <a:lumMod val="85000"/>
                    <a:lumOff val="15000"/>
                  </a:schemeClr>
                </a:solidFill>
                <a:latin typeface="思源黑体 CN Regular" panose="020B0500000000000000" pitchFamily="34" charset="-122"/>
                <a:ea typeface="思源黑体 CN Medium" panose="020B0600000000000000" charset="-122"/>
              </a:rPr>
              <a:t>第九条　</a:t>
            </a:r>
            <a:r>
              <a:rPr lang="zh-CN" altLang="en-US" sz="1600" dirty="0">
                <a:solidFill>
                  <a:schemeClr val="tx1">
                    <a:lumMod val="95000"/>
                    <a:lumOff val="5000"/>
                  </a:schemeClr>
                </a:solidFill>
                <a:latin typeface="汉仪君黑-45简" panose="020B0604020202020204" charset="-122"/>
                <a:ea typeface="汉仪君黑-45简" panose="020B0604020202020204" charset="-122"/>
                <a:cs typeface="+mn-ea"/>
              </a:rPr>
              <a:t>支持标准。</a:t>
            </a:r>
          </a:p>
          <a:p>
            <a:pPr>
              <a:lnSpc>
                <a:spcPct val="150000"/>
              </a:lnSpc>
              <a:defRPr/>
            </a:pPr>
            <a:r>
              <a:rPr lang="zh-CN" altLang="en-US" sz="1600" dirty="0">
                <a:solidFill>
                  <a:schemeClr val="tx1">
                    <a:lumMod val="95000"/>
                    <a:lumOff val="5000"/>
                  </a:schemeClr>
                </a:solidFill>
                <a:latin typeface="汉仪君黑-45简" panose="020B0604020202020204" charset="-122"/>
                <a:ea typeface="汉仪君黑-45简" panose="020B0604020202020204" charset="-122"/>
                <a:cs typeface="+mn-ea"/>
              </a:rPr>
              <a:t>（一）创新券以电子券形式发放，每年每个企业申领总额不超过</a:t>
            </a:r>
            <a:r>
              <a:rPr lang="en-US" altLang="zh-CN" sz="1600" dirty="0">
                <a:solidFill>
                  <a:schemeClr val="tx1">
                    <a:lumMod val="95000"/>
                    <a:lumOff val="5000"/>
                  </a:schemeClr>
                </a:solidFill>
                <a:latin typeface="汉仪君黑-45简" panose="020B0604020202020204" charset="-122"/>
                <a:ea typeface="汉仪君黑-45简" panose="020B0604020202020204" charset="-122"/>
                <a:cs typeface="+mn-ea"/>
              </a:rPr>
              <a:t>20</a:t>
            </a:r>
            <a:r>
              <a:rPr lang="zh-CN" altLang="en-US" sz="1600" dirty="0">
                <a:solidFill>
                  <a:schemeClr val="tx1">
                    <a:lumMod val="95000"/>
                    <a:lumOff val="5000"/>
                  </a:schemeClr>
                </a:solidFill>
                <a:latin typeface="汉仪君黑-45简" panose="020B0604020202020204" charset="-122"/>
                <a:ea typeface="汉仪君黑-45简" panose="020B0604020202020204" charset="-122"/>
                <a:cs typeface="+mn-ea"/>
              </a:rPr>
              <a:t>万元，当年有效，先申先兑，逾期未兑付自动作废；</a:t>
            </a:r>
          </a:p>
          <a:p>
            <a:pPr>
              <a:lnSpc>
                <a:spcPct val="150000"/>
              </a:lnSpc>
              <a:defRPr/>
            </a:pPr>
            <a:r>
              <a:rPr lang="zh-CN" altLang="en-US" sz="1600" dirty="0">
                <a:solidFill>
                  <a:schemeClr val="tx1">
                    <a:lumMod val="95000"/>
                    <a:lumOff val="5000"/>
                  </a:schemeClr>
                </a:solidFill>
                <a:latin typeface="汉仪君黑-45简" panose="020B0604020202020204" charset="-122"/>
                <a:ea typeface="汉仪君黑-45简" panose="020B0604020202020204" charset="-122"/>
                <a:cs typeface="+mn-ea"/>
              </a:rPr>
              <a:t>（二）创新券兑付额度为企业购买科技创新服务实际发生金额的</a:t>
            </a:r>
            <a:r>
              <a:rPr lang="en-US" altLang="zh-CN" sz="1600" dirty="0">
                <a:solidFill>
                  <a:schemeClr val="tx1">
                    <a:lumMod val="95000"/>
                    <a:lumOff val="5000"/>
                  </a:schemeClr>
                </a:solidFill>
                <a:latin typeface="汉仪君黑-45简" panose="020B0604020202020204" charset="-122"/>
                <a:ea typeface="汉仪君黑-45简" panose="020B0604020202020204" charset="-122"/>
                <a:cs typeface="+mn-ea"/>
              </a:rPr>
              <a:t>30</a:t>
            </a:r>
            <a:r>
              <a:rPr lang="zh-CN" altLang="en-US" sz="1600" dirty="0">
                <a:solidFill>
                  <a:schemeClr val="tx1">
                    <a:lumMod val="95000"/>
                    <a:lumOff val="5000"/>
                  </a:schemeClr>
                </a:solidFill>
                <a:latin typeface="汉仪君黑-45简" panose="020B0604020202020204" charset="-122"/>
                <a:ea typeface="汉仪君黑-45简" panose="020B0604020202020204" charset="-122"/>
                <a:cs typeface="+mn-ea"/>
              </a:rPr>
              <a:t>％，最高不超过</a:t>
            </a:r>
            <a:r>
              <a:rPr lang="en-US" altLang="zh-CN" sz="1600" dirty="0">
                <a:solidFill>
                  <a:schemeClr val="tx1">
                    <a:lumMod val="95000"/>
                    <a:lumOff val="5000"/>
                  </a:schemeClr>
                </a:solidFill>
                <a:latin typeface="汉仪君黑-45简" panose="020B0604020202020204" charset="-122"/>
                <a:ea typeface="汉仪君黑-45简" panose="020B0604020202020204" charset="-122"/>
                <a:cs typeface="+mn-ea"/>
              </a:rPr>
              <a:t>20</a:t>
            </a:r>
            <a:r>
              <a:rPr lang="zh-CN" altLang="en-US" sz="1600" dirty="0">
                <a:solidFill>
                  <a:schemeClr val="tx1">
                    <a:lumMod val="95000"/>
                    <a:lumOff val="5000"/>
                  </a:schemeClr>
                </a:solidFill>
                <a:latin typeface="汉仪君黑-45简" panose="020B0604020202020204" charset="-122"/>
                <a:ea typeface="汉仪君黑-45简" panose="020B0604020202020204" charset="-122"/>
                <a:cs typeface="+mn-ea"/>
              </a:rPr>
              <a:t>万元；</a:t>
            </a:r>
          </a:p>
          <a:p>
            <a:pPr>
              <a:lnSpc>
                <a:spcPct val="150000"/>
              </a:lnSpc>
              <a:defRPr/>
            </a:pPr>
            <a:r>
              <a:rPr lang="zh-CN" altLang="en-US" sz="1600" dirty="0">
                <a:solidFill>
                  <a:schemeClr val="tx1">
                    <a:lumMod val="95000"/>
                    <a:lumOff val="5000"/>
                  </a:schemeClr>
                </a:solidFill>
                <a:latin typeface="汉仪君黑-45简" panose="020B0604020202020204" charset="-122"/>
                <a:ea typeface="汉仪君黑-45简" panose="020B0604020202020204" charset="-122"/>
                <a:cs typeface="+mn-ea"/>
              </a:rPr>
              <a:t>（三）对已享受市（州）、县（市、区）创新券政策的企业不再重复补贴。</a:t>
            </a:r>
          </a:p>
          <a:p>
            <a:pPr>
              <a:lnSpc>
                <a:spcPct val="150000"/>
              </a:lnSpc>
              <a:defRPr/>
            </a:pPr>
            <a:endParaRPr lang="zh-CN" altLang="en-US" sz="1400" dirty="0">
              <a:solidFill>
                <a:schemeClr val="tx1">
                  <a:lumMod val="95000"/>
                  <a:lumOff val="5000"/>
                </a:schemeClr>
              </a:solidFill>
              <a:latin typeface="汉仪君黑-45简" panose="020B0604020202020204" charset="-122"/>
              <a:ea typeface="汉仪君黑-45简" panose="020B0604020202020204" charset="-122"/>
              <a:cs typeface="+mn-ea"/>
            </a:endParaRPr>
          </a:p>
        </p:txBody>
      </p:sp>
    </p:spTree>
    <p:extLst>
      <p:ext uri="{BB962C8B-B14F-4D97-AF65-F5344CB8AC3E}">
        <p14:creationId xmlns:p14="http://schemas.microsoft.com/office/powerpoint/2010/main" val="3014585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21310" y="268605"/>
            <a:ext cx="11435715" cy="695960"/>
            <a:chOff x="750" y="523"/>
            <a:chExt cx="18009" cy="1096"/>
          </a:xfrm>
        </p:grpSpPr>
        <p:sp>
          <p:nvSpPr>
            <p:cNvPr id="33" name="星形: 五角 18"/>
            <p:cNvSpPr/>
            <p:nvPr/>
          </p:nvSpPr>
          <p:spPr>
            <a:xfrm>
              <a:off x="750" y="523"/>
              <a:ext cx="1206" cy="1096"/>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君黑-45简" panose="020B0604020202020204" charset="-122"/>
                <a:ea typeface="汉仪君黑-45简" panose="020B0604020202020204" charset="-122"/>
                <a:cs typeface="汉仪君黑-45简" panose="020B0604020202020204" charset="-122"/>
              </a:endParaRPr>
            </a:p>
          </p:txBody>
        </p:sp>
        <p:cxnSp>
          <p:nvCxnSpPr>
            <p:cNvPr id="34" name="直接连接符 20"/>
            <p:cNvCxnSpPr/>
            <p:nvPr/>
          </p:nvCxnSpPr>
          <p:spPr>
            <a:xfrm>
              <a:off x="1840" y="1486"/>
              <a:ext cx="16919" cy="0"/>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7883" y="1210"/>
              <a:ext cx="10839" cy="0"/>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grpSp>
      <p:sp>
        <p:nvSpPr>
          <p:cNvPr id="11" name="文本框 10"/>
          <p:cNvSpPr txBox="1"/>
          <p:nvPr/>
        </p:nvSpPr>
        <p:spPr>
          <a:xfrm>
            <a:off x="1013460" y="481330"/>
            <a:ext cx="3783330" cy="398780"/>
          </a:xfrm>
          <a:prstGeom prst="rect">
            <a:avLst/>
          </a:prstGeom>
          <a:noFill/>
        </p:spPr>
        <p:txBody>
          <a:bodyPr wrap="square" rtlCol="0">
            <a:spAutoFit/>
          </a:bodyPr>
          <a:lstStyle/>
          <a:p>
            <a:pPr lvl="0" algn="dist" defTabSz="1219200">
              <a:defRPr/>
            </a:pPr>
            <a:r>
              <a:rPr kumimoji="1" lang="zh-CN" altLang="en-US" sz="2000" dirty="0">
                <a:solidFill>
                  <a:srgbClr val="BD0102"/>
                </a:solidFill>
                <a:latin typeface="汉仪君黑-45简" panose="020B0604020202020204" charset="-122"/>
                <a:ea typeface="汉仪君黑-45简" panose="020B0604020202020204" charset="-122"/>
                <a:cs typeface="汉仪君黑-45简" panose="020B0604020202020204" charset="-122"/>
                <a:sym typeface="+mn-ea"/>
              </a:rPr>
              <a:t>武汉市科技创新券政策</a:t>
            </a:r>
          </a:p>
        </p:txBody>
      </p:sp>
      <p:grpSp>
        <p:nvGrpSpPr>
          <p:cNvPr id="6" name="组合 5"/>
          <p:cNvGrpSpPr/>
          <p:nvPr/>
        </p:nvGrpSpPr>
        <p:grpSpPr>
          <a:xfrm>
            <a:off x="1751304" y="2523172"/>
            <a:ext cx="8698981" cy="3405505"/>
            <a:chOff x="616890" y="2817393"/>
            <a:chExt cx="6922359" cy="2964105"/>
          </a:xfrm>
        </p:grpSpPr>
        <p:sp>
          <p:nvSpPr>
            <p:cNvPr id="7" name="不规则图形-7"/>
            <p:cNvSpPr>
              <a:spLocks noChangeArrowheads="1"/>
            </p:cNvSpPr>
            <p:nvPr>
              <p:custDataLst>
                <p:tags r:id="rId1"/>
              </p:custDataLst>
            </p:nvPr>
          </p:nvSpPr>
          <p:spPr bwMode="auto">
            <a:xfrm>
              <a:off x="738189" y="2936999"/>
              <a:ext cx="6691312" cy="2743365"/>
            </a:xfrm>
            <a:prstGeom prst="rect">
              <a:avLst/>
            </a:prstGeom>
            <a:noFill/>
            <a:ln w="9525">
              <a:solidFill>
                <a:srgbClr val="B8B8B8"/>
              </a:solidFill>
              <a:miter lim="800000"/>
            </a:ln>
          </p:spPr>
          <p:txBody>
            <a:bodyPr/>
            <a:lstStyle/>
            <a:p>
              <a:pPr marL="0" marR="0" lvl="0" indent="0" algn="l" defTabSz="1188085" rtl="0" eaLnBrk="1" fontAlgn="auto" latinLnBrk="0" hangingPunct="1">
                <a:lnSpc>
                  <a:spcPct val="100000"/>
                </a:lnSpc>
                <a:spcBef>
                  <a:spcPts val="0"/>
                </a:spcBef>
                <a:spcAft>
                  <a:spcPts val="0"/>
                </a:spcAft>
                <a:buClrTx/>
                <a:buSzTx/>
                <a:buFontTx/>
                <a:buNone/>
                <a:defRPr/>
              </a:pPr>
              <a:endParaRPr kumimoji="0" lang="zh-CN" altLang="en-US" sz="2340" u="none" strike="noStrike" kern="0" cap="none" spc="0" normalizeH="0" baseline="0" noProof="0">
                <a:ln>
                  <a:noFill/>
                </a:ln>
                <a:solidFill>
                  <a:sysClr val="windowText" lastClr="000000"/>
                </a:solidFill>
                <a:effectLst/>
                <a:uLnTx/>
                <a:uFillTx/>
                <a:latin typeface="思源黑体 CN Regular" panose="020B0500000000000000" pitchFamily="34" charset="-122"/>
                <a:ea typeface="思源黑体 CN Medium" panose="020B0600000000000000" charset="-122"/>
                <a:cs typeface="阿里巴巴普惠体 M" panose="00020600040101010101" pitchFamily="18" charset="-122"/>
                <a:sym typeface="思源黑体 CN Regular" panose="020B0500000000000000" pitchFamily="34" charset="-122"/>
              </a:endParaRPr>
            </a:p>
          </p:txBody>
        </p:sp>
        <p:sp>
          <p:nvSpPr>
            <p:cNvPr id="8" name="不规则图形-10"/>
            <p:cNvSpPr/>
            <p:nvPr>
              <p:custDataLst>
                <p:tags r:id="rId2"/>
              </p:custDataLst>
            </p:nvPr>
          </p:nvSpPr>
          <p:spPr bwMode="auto">
            <a:xfrm flipH="1" flipV="1">
              <a:off x="6852478" y="5092666"/>
              <a:ext cx="686771" cy="688832"/>
            </a:xfrm>
            <a:custGeom>
              <a:avLst/>
              <a:gdLst>
                <a:gd name="T0" fmla="*/ 0 w 1446"/>
                <a:gd name="T1" fmla="*/ 0 h 1446"/>
                <a:gd name="T2" fmla="*/ 2147483647 w 1446"/>
                <a:gd name="T3" fmla="*/ 0 h 1446"/>
                <a:gd name="T4" fmla="*/ 2147483647 w 1446"/>
                <a:gd name="T5" fmla="*/ 2147483647 h 1446"/>
                <a:gd name="T6" fmla="*/ 2147483647 w 1446"/>
                <a:gd name="T7" fmla="*/ 2147483647 h 1446"/>
                <a:gd name="T8" fmla="*/ 2147483647 w 1446"/>
                <a:gd name="T9" fmla="*/ 2147483647 h 1446"/>
                <a:gd name="T10" fmla="*/ 0 w 1446"/>
                <a:gd name="T11" fmla="*/ 2147483647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A20000"/>
            </a:solidFill>
            <a:ln>
              <a:noFill/>
            </a:ln>
          </p:spPr>
          <p:txBody>
            <a:bodyPr/>
            <a:lstStyle/>
            <a:p>
              <a:pPr marL="0" marR="0" lvl="0" indent="0" algn="l" defTabSz="1188085" rtl="0" eaLnBrk="1" fontAlgn="auto" latinLnBrk="0" hangingPunct="1">
                <a:lnSpc>
                  <a:spcPct val="100000"/>
                </a:lnSpc>
                <a:spcBef>
                  <a:spcPts val="0"/>
                </a:spcBef>
                <a:spcAft>
                  <a:spcPts val="0"/>
                </a:spcAft>
                <a:buClrTx/>
                <a:buSzTx/>
                <a:buFontTx/>
                <a:buNone/>
                <a:defRPr/>
              </a:pPr>
              <a:endParaRPr kumimoji="0" lang="zh-CN" altLang="en-US" sz="2340" u="none" strike="noStrike" kern="0" cap="none" spc="0" normalizeH="0" baseline="0" noProof="0">
                <a:ln>
                  <a:noFill/>
                </a:ln>
                <a:solidFill>
                  <a:sysClr val="windowText" lastClr="000000"/>
                </a:solidFill>
                <a:effectLst/>
                <a:uLnTx/>
                <a:uFillTx/>
                <a:latin typeface="思源黑体 CN Regular" panose="020B0500000000000000" pitchFamily="34" charset="-122"/>
                <a:ea typeface="思源黑体 CN Medium" panose="020B0600000000000000" charset="-122"/>
                <a:cs typeface="阿里巴巴普惠体 M" panose="00020600040101010101" pitchFamily="18" charset="-122"/>
                <a:sym typeface="思源黑体 CN Regular" panose="020B0500000000000000" pitchFamily="34" charset="-122"/>
              </a:endParaRPr>
            </a:p>
          </p:txBody>
        </p:sp>
        <p:sp>
          <p:nvSpPr>
            <p:cNvPr id="9" name="不规则图形-9"/>
            <p:cNvSpPr/>
            <p:nvPr>
              <p:custDataLst>
                <p:tags r:id="rId3"/>
              </p:custDataLst>
            </p:nvPr>
          </p:nvSpPr>
          <p:spPr bwMode="auto">
            <a:xfrm>
              <a:off x="616890" y="2817393"/>
              <a:ext cx="686769" cy="688832"/>
            </a:xfrm>
            <a:custGeom>
              <a:avLst/>
              <a:gdLst>
                <a:gd name="T0" fmla="*/ 0 w 1446"/>
                <a:gd name="T1" fmla="*/ 0 h 1446"/>
                <a:gd name="T2" fmla="*/ 2147483647 w 1446"/>
                <a:gd name="T3" fmla="*/ 0 h 1446"/>
                <a:gd name="T4" fmla="*/ 2147483647 w 1446"/>
                <a:gd name="T5" fmla="*/ 2147483647 h 1446"/>
                <a:gd name="T6" fmla="*/ 2147483647 w 1446"/>
                <a:gd name="T7" fmla="*/ 2147483647 h 1446"/>
                <a:gd name="T8" fmla="*/ 2147483647 w 1446"/>
                <a:gd name="T9" fmla="*/ 2147483647 h 1446"/>
                <a:gd name="T10" fmla="*/ 0 w 1446"/>
                <a:gd name="T11" fmla="*/ 2147483647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A20000"/>
            </a:solidFill>
            <a:ln>
              <a:noFill/>
            </a:ln>
          </p:spPr>
          <p:txBody>
            <a:bodyPr/>
            <a:lstStyle/>
            <a:p>
              <a:pPr marL="0" marR="0" lvl="0" indent="0" algn="l" defTabSz="1188085" rtl="0" eaLnBrk="1" fontAlgn="auto" latinLnBrk="0" hangingPunct="1">
                <a:lnSpc>
                  <a:spcPct val="100000"/>
                </a:lnSpc>
                <a:spcBef>
                  <a:spcPts val="0"/>
                </a:spcBef>
                <a:spcAft>
                  <a:spcPts val="0"/>
                </a:spcAft>
                <a:buClrTx/>
                <a:buSzTx/>
                <a:buFontTx/>
                <a:buNone/>
                <a:defRPr/>
              </a:pPr>
              <a:endParaRPr kumimoji="0" lang="zh-CN" altLang="en-US" sz="2340" u="none" strike="noStrike" kern="0" cap="none" spc="0" normalizeH="0" baseline="0" noProof="0">
                <a:ln>
                  <a:noFill/>
                </a:ln>
                <a:solidFill>
                  <a:sysClr val="windowText" lastClr="000000"/>
                </a:solidFill>
                <a:effectLst/>
                <a:uLnTx/>
                <a:uFillTx/>
                <a:latin typeface="思源黑体 CN Regular" panose="020B0500000000000000" pitchFamily="34" charset="-122"/>
                <a:ea typeface="思源黑体 CN Medium" panose="020B0600000000000000" charset="-122"/>
                <a:cs typeface="阿里巴巴普惠体 M" panose="00020600040101010101" pitchFamily="18" charset="-122"/>
                <a:sym typeface="思源黑体 CN Regular" panose="020B0500000000000000" pitchFamily="34" charset="-122"/>
              </a:endParaRPr>
            </a:p>
          </p:txBody>
        </p:sp>
      </p:grpSp>
      <p:grpSp>
        <p:nvGrpSpPr>
          <p:cNvPr id="10" name="组合 9"/>
          <p:cNvGrpSpPr/>
          <p:nvPr/>
        </p:nvGrpSpPr>
        <p:grpSpPr>
          <a:xfrm>
            <a:off x="962339" y="1461129"/>
            <a:ext cx="7329808" cy="790571"/>
            <a:chOff x="629252" y="1484948"/>
            <a:chExt cx="7330016" cy="790575"/>
          </a:xfrm>
        </p:grpSpPr>
        <p:sp>
          <p:nvSpPr>
            <p:cNvPr id="12" name="矩形 11"/>
            <p:cNvSpPr/>
            <p:nvPr/>
          </p:nvSpPr>
          <p:spPr>
            <a:xfrm>
              <a:off x="1202038" y="1657669"/>
              <a:ext cx="6693090" cy="476252"/>
            </a:xfrm>
            <a:prstGeom prst="rect">
              <a:avLst/>
            </a:prstGeom>
            <a:solidFill>
              <a:srgbClr val="A2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C01E21"/>
                </a:solidFill>
                <a:effectLst/>
                <a:uLnTx/>
                <a:uFillTx/>
                <a:latin typeface="思源黑体 CN Regular" panose="020B0500000000000000" pitchFamily="34" charset="-122"/>
                <a:ea typeface="思源黑体 CN Medium" panose="020B0600000000000000" charset="-122"/>
                <a:cs typeface="阿里巴巴普惠体 M" panose="00020600040101010101" pitchFamily="18" charset="-122"/>
                <a:sym typeface="思源黑体 CN Regular" panose="020B0500000000000000" pitchFamily="34" charset="-122"/>
              </a:endParaRPr>
            </a:p>
          </p:txBody>
        </p:sp>
        <p:sp>
          <p:nvSpPr>
            <p:cNvPr id="13" name="椭圆 9"/>
            <p:cNvSpPr>
              <a:spLocks noChangeArrowheads="1"/>
            </p:cNvSpPr>
            <p:nvPr/>
          </p:nvSpPr>
          <p:spPr bwMode="auto">
            <a:xfrm>
              <a:off x="629252" y="1484948"/>
              <a:ext cx="788988" cy="790575"/>
            </a:xfrm>
            <a:prstGeom prst="ellipse">
              <a:avLst/>
            </a:prstGeom>
            <a:solidFill>
              <a:srgbClr val="A20000"/>
            </a:solidFill>
            <a:ln>
              <a:noFill/>
            </a:ln>
          </p:spPr>
          <p:txBody>
            <a:bodyPr anchor="ctr"/>
            <a:lstStyle>
              <a:lvl1pPr>
                <a:lnSpc>
                  <a:spcPct val="90000"/>
                </a:lnSpc>
                <a:spcBef>
                  <a:spcPts val="1000"/>
                </a:spcBef>
                <a:buFont typeface="Arial" panose="020B0604020202020204" pitchFamily="34" charset="0"/>
                <a:buChar char="•"/>
                <a:defRPr sz="2800">
                  <a:solidFill>
                    <a:srgbClr val="000000"/>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rgbClr val="000000"/>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en-US" sz="1350" b="0" i="0" u="none" strike="noStrike" kern="0" cap="none" spc="0" normalizeH="0" baseline="0" noProof="0">
                <a:ln>
                  <a:noFill/>
                </a:ln>
                <a:solidFill>
                  <a:srgbClr val="5F5F5F"/>
                </a:solidFill>
                <a:effectLst/>
                <a:uLnTx/>
                <a:uFillTx/>
                <a:latin typeface="思源黑体 CN Regular" panose="020B0500000000000000" pitchFamily="34" charset="-122"/>
                <a:ea typeface="思源黑体 CN Medium" panose="020B0600000000000000" charset="-122"/>
                <a:cs typeface="阿里巴巴普惠体 M" panose="00020600040101010101" pitchFamily="18" charset="-122"/>
                <a:sym typeface="思源黑体 CN Regular" panose="020B0500000000000000" pitchFamily="34" charset="-122"/>
              </a:endParaRPr>
            </a:p>
          </p:txBody>
        </p:sp>
        <p:sp>
          <p:nvSpPr>
            <p:cNvPr id="14" name="星形: 五角 12"/>
            <p:cNvSpPr/>
            <p:nvPr/>
          </p:nvSpPr>
          <p:spPr>
            <a:xfrm>
              <a:off x="817986" y="1655425"/>
              <a:ext cx="411520" cy="411520"/>
            </a:xfrm>
            <a:prstGeom prst="star5">
              <a:avLst>
                <a:gd name="adj" fmla="val 23649"/>
                <a:gd name="hf" fmla="val 105146"/>
                <a:gd name="vf" fmla="val 110557"/>
              </a:avLst>
            </a:prstGeom>
            <a:solidFill>
              <a:srgbClr val="FFFFFF"/>
            </a:solidFill>
            <a:ln>
              <a:noFill/>
            </a:ln>
          </p:spPr>
          <p:style>
            <a:lnRef idx="2">
              <a:srgbClr val="A20000">
                <a:shade val="50000"/>
              </a:srgbClr>
            </a:lnRef>
            <a:fillRef idx="1">
              <a:srgbClr val="A20000"/>
            </a:fillRef>
            <a:effectRef idx="0">
              <a:srgbClr val="A20000"/>
            </a:effectRef>
            <a:fontRef idx="minor">
              <a:srgbClr val="FFFFFF"/>
            </a:fontRef>
          </p:style>
          <p:txBody>
            <a:bodyPr rtlCol="0" anchor="ctr"/>
            <a:lstStyle/>
            <a:p>
              <a:pPr algn="ctr"/>
              <a:endParaRPr lang="zh-CN" altLang="en-US">
                <a:latin typeface="思源黑体 CN Regular" panose="020B0500000000000000" pitchFamily="34" charset="-122"/>
                <a:ea typeface="思源黑体 CN Medium" panose="020B0600000000000000" charset="-122"/>
                <a:cs typeface="阿里巴巴普惠体 M" panose="00020600040101010101" pitchFamily="18" charset="-122"/>
                <a:sym typeface="思源黑体 CN Regular" panose="020B0500000000000000" pitchFamily="34" charset="-122"/>
              </a:endParaRPr>
            </a:p>
          </p:txBody>
        </p:sp>
        <p:sp>
          <p:nvSpPr>
            <p:cNvPr id="15" name="文本框 14"/>
            <p:cNvSpPr txBox="1"/>
            <p:nvPr/>
          </p:nvSpPr>
          <p:spPr>
            <a:xfrm>
              <a:off x="1385561" y="1715454"/>
              <a:ext cx="6573707" cy="398782"/>
            </a:xfrm>
            <a:prstGeom prst="rect">
              <a:avLst/>
            </a:prstGeom>
            <a:noFill/>
          </p:spPr>
          <p:txBody>
            <a:bodyPr wrap="square" rtlCol="0">
              <a:spAutoFit/>
            </a:bodyPr>
            <a:lstStyle/>
            <a:p>
              <a:r>
                <a:rPr lang="zh-CN" altLang="en-US" sz="2000" dirty="0">
                  <a:solidFill>
                    <a:srgbClr val="FFFFFF"/>
                  </a:solidFill>
                  <a:latin typeface="思源黑体 CN Regular" panose="020B0500000000000000" pitchFamily="34" charset="-122"/>
                  <a:ea typeface="思源黑体 CN Medium" panose="020B0600000000000000" charset="-122"/>
                  <a:cs typeface="阿里巴巴普惠体 M" panose="00020600040101010101" pitchFamily="18" charset="-122"/>
                  <a:sym typeface="思源黑体 CN Regular" panose="020B0500000000000000" pitchFamily="34" charset="-122"/>
                </a:rPr>
                <a:t>《武汉市科技创新券管理办法（试行）》</a:t>
              </a:r>
            </a:p>
          </p:txBody>
        </p:sp>
      </p:grpSp>
      <p:sp>
        <p:nvSpPr>
          <p:cNvPr id="30" name="矩形 29"/>
          <p:cNvSpPr/>
          <p:nvPr/>
        </p:nvSpPr>
        <p:spPr>
          <a:xfrm>
            <a:off x="2438052" y="2921450"/>
            <a:ext cx="7377752" cy="2174185"/>
          </a:xfrm>
          <a:prstGeom prst="rect">
            <a:avLst/>
          </a:prstGeom>
        </p:spPr>
        <p:txBody>
          <a:bodyPr wrap="square">
            <a:spAutoFit/>
          </a:bodyPr>
          <a:lstStyle/>
          <a:p>
            <a:pPr indent="0" algn="l">
              <a:lnSpc>
                <a:spcPct val="150000"/>
              </a:lnSpc>
              <a:buClrTx/>
              <a:buSzTx/>
              <a:buFont typeface="Wingdings" panose="05000000000000000000" charset="0"/>
              <a:buNone/>
              <a:defRPr/>
            </a:pPr>
            <a:r>
              <a:rPr lang="zh-CN" altLang="en-US" sz="2000" dirty="0">
                <a:solidFill>
                  <a:schemeClr val="tx1">
                    <a:lumMod val="85000"/>
                    <a:lumOff val="15000"/>
                  </a:schemeClr>
                </a:solidFill>
                <a:latin typeface="思源黑体 CN Regular" panose="020B0500000000000000" pitchFamily="34" charset="-122"/>
                <a:ea typeface="思源黑体 CN Medium" panose="020B0600000000000000" charset="-122"/>
                <a:sym typeface="思源黑体 CN Regular" panose="020B0500000000000000" pitchFamily="34" charset="-122"/>
              </a:rPr>
              <a:t>第二条 </a:t>
            </a:r>
            <a:r>
              <a:rPr lang="en-US" altLang="zh-CN" sz="2000" dirty="0">
                <a:solidFill>
                  <a:schemeClr val="tx1">
                    <a:lumMod val="85000"/>
                    <a:lumOff val="15000"/>
                  </a:schemeClr>
                </a:solidFill>
                <a:latin typeface="思源黑体 CN Regular" panose="020B0500000000000000" pitchFamily="34" charset="-122"/>
                <a:ea typeface="思源黑体 CN Medium" panose="020B0600000000000000" charset="-122"/>
                <a:sym typeface="思源黑体 CN Regular" panose="020B0500000000000000" pitchFamily="34" charset="-122"/>
              </a:rPr>
              <a:t> </a:t>
            </a:r>
            <a:r>
              <a:rPr lang="zh-CN" altLang="en-US" dirty="0">
                <a:solidFill>
                  <a:schemeClr val="tx1">
                    <a:lumMod val="95000"/>
                    <a:lumOff val="5000"/>
                  </a:schemeClr>
                </a:solidFill>
                <a:latin typeface="汉仪君黑-45简" panose="020B0604020202020204" charset="-122"/>
                <a:ea typeface="汉仪君黑-45简" panose="020B0604020202020204" charset="-122"/>
                <a:cs typeface="+mn-ea"/>
                <a:sym typeface="思源黑体 CN Regular" panose="020B0500000000000000" pitchFamily="34" charset="-122"/>
              </a:rPr>
              <a:t>本办法所称科技创新券（以下简称“创新券”），是指利用市级财政科技资金，支持企业在武汉市科学仪器设备开放共享平台上向服务机构购买研发测试共享服务的一种政策工具，由企业申领和使用。创新券作为享受政府支持政策按比例获取补贴的资格证明，券面无具体数额，申领企业享受补贴的额度由发生的服务金额决定。</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21310" y="268605"/>
            <a:ext cx="11435715" cy="695960"/>
            <a:chOff x="750" y="523"/>
            <a:chExt cx="18009" cy="1096"/>
          </a:xfrm>
        </p:grpSpPr>
        <p:sp>
          <p:nvSpPr>
            <p:cNvPr id="33" name="星形: 五角 18"/>
            <p:cNvSpPr/>
            <p:nvPr/>
          </p:nvSpPr>
          <p:spPr>
            <a:xfrm>
              <a:off x="750" y="523"/>
              <a:ext cx="1206" cy="1096"/>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君黑-45简" panose="020B0604020202020204" charset="-122"/>
                <a:ea typeface="汉仪君黑-45简" panose="020B0604020202020204" charset="-122"/>
                <a:cs typeface="汉仪君黑-45简" panose="020B0604020202020204" charset="-122"/>
              </a:endParaRPr>
            </a:p>
          </p:txBody>
        </p:sp>
        <p:cxnSp>
          <p:nvCxnSpPr>
            <p:cNvPr id="34" name="直接连接符 20"/>
            <p:cNvCxnSpPr/>
            <p:nvPr/>
          </p:nvCxnSpPr>
          <p:spPr>
            <a:xfrm>
              <a:off x="1840" y="1486"/>
              <a:ext cx="16919" cy="0"/>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7883" y="1210"/>
              <a:ext cx="10839" cy="0"/>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grpSp>
      <p:sp>
        <p:nvSpPr>
          <p:cNvPr id="11" name="文本框 10"/>
          <p:cNvSpPr txBox="1"/>
          <p:nvPr/>
        </p:nvSpPr>
        <p:spPr>
          <a:xfrm>
            <a:off x="1013460" y="481330"/>
            <a:ext cx="3783330" cy="398780"/>
          </a:xfrm>
          <a:prstGeom prst="rect">
            <a:avLst/>
          </a:prstGeom>
          <a:noFill/>
        </p:spPr>
        <p:txBody>
          <a:bodyPr wrap="square" rtlCol="0">
            <a:spAutoFit/>
          </a:bodyPr>
          <a:lstStyle/>
          <a:p>
            <a:pPr lvl="0" algn="dist" defTabSz="1219200">
              <a:defRPr/>
            </a:pPr>
            <a:r>
              <a:rPr kumimoji="1" lang="zh-CN" altLang="en-US" sz="2000" dirty="0">
                <a:solidFill>
                  <a:srgbClr val="BD0102"/>
                </a:solidFill>
                <a:latin typeface="汉仪君黑-45简" panose="020B0604020202020204" charset="-122"/>
                <a:ea typeface="汉仪君黑-45简" panose="020B0604020202020204" charset="-122"/>
                <a:cs typeface="汉仪君黑-45简" panose="020B0604020202020204" charset="-122"/>
                <a:sym typeface="+mn-ea"/>
              </a:rPr>
              <a:t>武汉市科技创新券政策</a:t>
            </a:r>
          </a:p>
        </p:txBody>
      </p:sp>
      <p:grpSp>
        <p:nvGrpSpPr>
          <p:cNvPr id="6" name="组合 5"/>
          <p:cNvGrpSpPr/>
          <p:nvPr/>
        </p:nvGrpSpPr>
        <p:grpSpPr>
          <a:xfrm>
            <a:off x="962339" y="2523172"/>
            <a:ext cx="10327701" cy="3853497"/>
            <a:chOff x="616890" y="2817393"/>
            <a:chExt cx="6922359" cy="2964105"/>
          </a:xfrm>
        </p:grpSpPr>
        <p:sp>
          <p:nvSpPr>
            <p:cNvPr id="7" name="不规则图形-7"/>
            <p:cNvSpPr>
              <a:spLocks noChangeArrowheads="1"/>
            </p:cNvSpPr>
            <p:nvPr>
              <p:custDataLst>
                <p:tags r:id="rId1"/>
              </p:custDataLst>
            </p:nvPr>
          </p:nvSpPr>
          <p:spPr bwMode="auto">
            <a:xfrm>
              <a:off x="738189" y="2936999"/>
              <a:ext cx="6691312" cy="2743365"/>
            </a:xfrm>
            <a:prstGeom prst="rect">
              <a:avLst/>
            </a:prstGeom>
            <a:noFill/>
            <a:ln w="9525">
              <a:solidFill>
                <a:srgbClr val="B8B8B8"/>
              </a:solidFill>
              <a:miter lim="800000"/>
            </a:ln>
          </p:spPr>
          <p:txBody>
            <a:bodyPr/>
            <a:lstStyle/>
            <a:p>
              <a:pPr marL="0" marR="0" lvl="0" indent="0" algn="l" defTabSz="1188085" rtl="0" eaLnBrk="1" fontAlgn="auto" latinLnBrk="0" hangingPunct="1">
                <a:lnSpc>
                  <a:spcPct val="100000"/>
                </a:lnSpc>
                <a:spcBef>
                  <a:spcPts val="0"/>
                </a:spcBef>
                <a:spcAft>
                  <a:spcPts val="0"/>
                </a:spcAft>
                <a:buClrTx/>
                <a:buSzTx/>
                <a:buFontTx/>
                <a:buNone/>
                <a:defRPr/>
              </a:pPr>
              <a:endParaRPr kumimoji="0" lang="zh-CN" altLang="en-US" sz="2340" u="none" strike="noStrike" kern="0" cap="none" spc="0" normalizeH="0" baseline="0" noProof="0">
                <a:ln>
                  <a:noFill/>
                </a:ln>
                <a:solidFill>
                  <a:sysClr val="windowText" lastClr="000000"/>
                </a:solidFill>
                <a:effectLst/>
                <a:uLnTx/>
                <a:uFillTx/>
                <a:latin typeface="思源黑体 CN Regular" panose="020B0500000000000000" pitchFamily="34" charset="-122"/>
                <a:ea typeface="思源黑体 CN Medium" panose="020B0600000000000000" charset="-122"/>
                <a:cs typeface="阿里巴巴普惠体 M" panose="00020600040101010101" pitchFamily="18" charset="-122"/>
                <a:sym typeface="思源黑体 CN Regular" panose="020B0500000000000000" pitchFamily="34" charset="-122"/>
              </a:endParaRPr>
            </a:p>
          </p:txBody>
        </p:sp>
        <p:sp>
          <p:nvSpPr>
            <p:cNvPr id="8" name="不规则图形-10"/>
            <p:cNvSpPr/>
            <p:nvPr>
              <p:custDataLst>
                <p:tags r:id="rId2"/>
              </p:custDataLst>
            </p:nvPr>
          </p:nvSpPr>
          <p:spPr bwMode="auto">
            <a:xfrm flipH="1" flipV="1">
              <a:off x="6852478" y="5092666"/>
              <a:ext cx="686771" cy="688832"/>
            </a:xfrm>
            <a:custGeom>
              <a:avLst/>
              <a:gdLst>
                <a:gd name="T0" fmla="*/ 0 w 1446"/>
                <a:gd name="T1" fmla="*/ 0 h 1446"/>
                <a:gd name="T2" fmla="*/ 2147483647 w 1446"/>
                <a:gd name="T3" fmla="*/ 0 h 1446"/>
                <a:gd name="T4" fmla="*/ 2147483647 w 1446"/>
                <a:gd name="T5" fmla="*/ 2147483647 h 1446"/>
                <a:gd name="T6" fmla="*/ 2147483647 w 1446"/>
                <a:gd name="T7" fmla="*/ 2147483647 h 1446"/>
                <a:gd name="T8" fmla="*/ 2147483647 w 1446"/>
                <a:gd name="T9" fmla="*/ 2147483647 h 1446"/>
                <a:gd name="T10" fmla="*/ 0 w 1446"/>
                <a:gd name="T11" fmla="*/ 2147483647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A20000"/>
            </a:solidFill>
            <a:ln>
              <a:noFill/>
            </a:ln>
          </p:spPr>
          <p:txBody>
            <a:bodyPr/>
            <a:lstStyle/>
            <a:p>
              <a:pPr marL="0" marR="0" lvl="0" indent="0" algn="l" defTabSz="1188085" rtl="0" eaLnBrk="1" fontAlgn="auto" latinLnBrk="0" hangingPunct="1">
                <a:lnSpc>
                  <a:spcPct val="100000"/>
                </a:lnSpc>
                <a:spcBef>
                  <a:spcPts val="0"/>
                </a:spcBef>
                <a:spcAft>
                  <a:spcPts val="0"/>
                </a:spcAft>
                <a:buClrTx/>
                <a:buSzTx/>
                <a:buFontTx/>
                <a:buNone/>
                <a:defRPr/>
              </a:pPr>
              <a:endParaRPr kumimoji="0" lang="zh-CN" altLang="en-US" sz="2340" u="none" strike="noStrike" kern="0" cap="none" spc="0" normalizeH="0" baseline="0" noProof="0">
                <a:ln>
                  <a:noFill/>
                </a:ln>
                <a:solidFill>
                  <a:sysClr val="windowText" lastClr="000000"/>
                </a:solidFill>
                <a:effectLst/>
                <a:uLnTx/>
                <a:uFillTx/>
                <a:latin typeface="思源黑体 CN Regular" panose="020B0500000000000000" pitchFamily="34" charset="-122"/>
                <a:ea typeface="思源黑体 CN Medium" panose="020B0600000000000000" charset="-122"/>
                <a:cs typeface="阿里巴巴普惠体 M" panose="00020600040101010101" pitchFamily="18" charset="-122"/>
                <a:sym typeface="思源黑体 CN Regular" panose="020B0500000000000000" pitchFamily="34" charset="-122"/>
              </a:endParaRPr>
            </a:p>
          </p:txBody>
        </p:sp>
        <p:sp>
          <p:nvSpPr>
            <p:cNvPr id="9" name="不规则图形-9"/>
            <p:cNvSpPr/>
            <p:nvPr>
              <p:custDataLst>
                <p:tags r:id="rId3"/>
              </p:custDataLst>
            </p:nvPr>
          </p:nvSpPr>
          <p:spPr bwMode="auto">
            <a:xfrm>
              <a:off x="616890" y="2817393"/>
              <a:ext cx="686769" cy="688832"/>
            </a:xfrm>
            <a:custGeom>
              <a:avLst/>
              <a:gdLst>
                <a:gd name="T0" fmla="*/ 0 w 1446"/>
                <a:gd name="T1" fmla="*/ 0 h 1446"/>
                <a:gd name="T2" fmla="*/ 2147483647 w 1446"/>
                <a:gd name="T3" fmla="*/ 0 h 1446"/>
                <a:gd name="T4" fmla="*/ 2147483647 w 1446"/>
                <a:gd name="T5" fmla="*/ 2147483647 h 1446"/>
                <a:gd name="T6" fmla="*/ 2147483647 w 1446"/>
                <a:gd name="T7" fmla="*/ 2147483647 h 1446"/>
                <a:gd name="T8" fmla="*/ 2147483647 w 1446"/>
                <a:gd name="T9" fmla="*/ 2147483647 h 1446"/>
                <a:gd name="T10" fmla="*/ 0 w 1446"/>
                <a:gd name="T11" fmla="*/ 2147483647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A20000"/>
            </a:solidFill>
            <a:ln>
              <a:noFill/>
            </a:ln>
          </p:spPr>
          <p:txBody>
            <a:bodyPr/>
            <a:lstStyle/>
            <a:p>
              <a:pPr marL="0" marR="0" lvl="0" indent="0" algn="l" defTabSz="1188085" rtl="0" eaLnBrk="1" fontAlgn="auto" latinLnBrk="0" hangingPunct="1">
                <a:lnSpc>
                  <a:spcPct val="100000"/>
                </a:lnSpc>
                <a:spcBef>
                  <a:spcPts val="0"/>
                </a:spcBef>
                <a:spcAft>
                  <a:spcPts val="0"/>
                </a:spcAft>
                <a:buClrTx/>
                <a:buSzTx/>
                <a:buFontTx/>
                <a:buNone/>
                <a:defRPr/>
              </a:pPr>
              <a:endParaRPr kumimoji="0" lang="zh-CN" altLang="en-US" sz="2340" u="none" strike="noStrike" kern="0" cap="none" spc="0" normalizeH="0" baseline="0" noProof="0">
                <a:ln>
                  <a:noFill/>
                </a:ln>
                <a:solidFill>
                  <a:sysClr val="windowText" lastClr="000000"/>
                </a:solidFill>
                <a:effectLst/>
                <a:uLnTx/>
                <a:uFillTx/>
                <a:latin typeface="思源黑体 CN Regular" panose="020B0500000000000000" pitchFamily="34" charset="-122"/>
                <a:ea typeface="思源黑体 CN Medium" panose="020B0600000000000000" charset="-122"/>
                <a:cs typeface="阿里巴巴普惠体 M" panose="00020600040101010101" pitchFamily="18" charset="-122"/>
                <a:sym typeface="思源黑体 CN Regular" panose="020B0500000000000000" pitchFamily="34" charset="-122"/>
              </a:endParaRPr>
            </a:p>
          </p:txBody>
        </p:sp>
      </p:grpSp>
      <p:grpSp>
        <p:nvGrpSpPr>
          <p:cNvPr id="10" name="组合 9"/>
          <p:cNvGrpSpPr/>
          <p:nvPr/>
        </p:nvGrpSpPr>
        <p:grpSpPr>
          <a:xfrm>
            <a:off x="962339" y="1461129"/>
            <a:ext cx="7329808" cy="790571"/>
            <a:chOff x="629252" y="1484948"/>
            <a:chExt cx="7330016" cy="790575"/>
          </a:xfrm>
        </p:grpSpPr>
        <p:sp>
          <p:nvSpPr>
            <p:cNvPr id="12" name="矩形 11"/>
            <p:cNvSpPr/>
            <p:nvPr/>
          </p:nvSpPr>
          <p:spPr>
            <a:xfrm>
              <a:off x="1202038" y="1657669"/>
              <a:ext cx="6693090" cy="476252"/>
            </a:xfrm>
            <a:prstGeom prst="rect">
              <a:avLst/>
            </a:prstGeom>
            <a:solidFill>
              <a:srgbClr val="A2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C01E21"/>
                </a:solidFill>
                <a:effectLst/>
                <a:uLnTx/>
                <a:uFillTx/>
                <a:latin typeface="思源黑体 CN Regular" panose="020B0500000000000000" pitchFamily="34" charset="-122"/>
                <a:ea typeface="思源黑体 CN Medium" panose="020B0600000000000000" charset="-122"/>
                <a:cs typeface="阿里巴巴普惠体 M" panose="00020600040101010101" pitchFamily="18" charset="-122"/>
                <a:sym typeface="思源黑体 CN Regular" panose="020B0500000000000000" pitchFamily="34" charset="-122"/>
              </a:endParaRPr>
            </a:p>
          </p:txBody>
        </p:sp>
        <p:sp>
          <p:nvSpPr>
            <p:cNvPr id="13" name="椭圆 9"/>
            <p:cNvSpPr>
              <a:spLocks noChangeArrowheads="1"/>
            </p:cNvSpPr>
            <p:nvPr/>
          </p:nvSpPr>
          <p:spPr bwMode="auto">
            <a:xfrm>
              <a:off x="629252" y="1484948"/>
              <a:ext cx="788988" cy="790575"/>
            </a:xfrm>
            <a:prstGeom prst="ellipse">
              <a:avLst/>
            </a:prstGeom>
            <a:solidFill>
              <a:srgbClr val="A20000"/>
            </a:solidFill>
            <a:ln>
              <a:noFill/>
            </a:ln>
          </p:spPr>
          <p:txBody>
            <a:bodyPr anchor="ctr"/>
            <a:lstStyle>
              <a:lvl1pPr>
                <a:lnSpc>
                  <a:spcPct val="90000"/>
                </a:lnSpc>
                <a:spcBef>
                  <a:spcPts val="1000"/>
                </a:spcBef>
                <a:buFont typeface="Arial" panose="020B0604020202020204" pitchFamily="34" charset="0"/>
                <a:buChar char="•"/>
                <a:defRPr sz="2800">
                  <a:solidFill>
                    <a:srgbClr val="000000"/>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rgbClr val="000000"/>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en-US" sz="1350" b="0" i="0" u="none" strike="noStrike" kern="0" cap="none" spc="0" normalizeH="0" baseline="0" noProof="0">
                <a:ln>
                  <a:noFill/>
                </a:ln>
                <a:solidFill>
                  <a:srgbClr val="5F5F5F"/>
                </a:solidFill>
                <a:effectLst/>
                <a:uLnTx/>
                <a:uFillTx/>
                <a:latin typeface="思源黑体 CN Regular" panose="020B0500000000000000" pitchFamily="34" charset="-122"/>
                <a:ea typeface="思源黑体 CN Medium" panose="020B0600000000000000" charset="-122"/>
                <a:cs typeface="阿里巴巴普惠体 M" panose="00020600040101010101" pitchFamily="18" charset="-122"/>
                <a:sym typeface="思源黑体 CN Regular" panose="020B0500000000000000" pitchFamily="34" charset="-122"/>
              </a:endParaRPr>
            </a:p>
          </p:txBody>
        </p:sp>
        <p:sp>
          <p:nvSpPr>
            <p:cNvPr id="14" name="星形: 五角 12"/>
            <p:cNvSpPr/>
            <p:nvPr/>
          </p:nvSpPr>
          <p:spPr>
            <a:xfrm>
              <a:off x="817986" y="1655425"/>
              <a:ext cx="411520" cy="411520"/>
            </a:xfrm>
            <a:prstGeom prst="star5">
              <a:avLst>
                <a:gd name="adj" fmla="val 23649"/>
                <a:gd name="hf" fmla="val 105146"/>
                <a:gd name="vf" fmla="val 110557"/>
              </a:avLst>
            </a:prstGeom>
            <a:solidFill>
              <a:srgbClr val="FFFFFF"/>
            </a:solidFill>
            <a:ln>
              <a:noFill/>
            </a:ln>
          </p:spPr>
          <p:style>
            <a:lnRef idx="2">
              <a:srgbClr val="A20000">
                <a:shade val="50000"/>
              </a:srgbClr>
            </a:lnRef>
            <a:fillRef idx="1">
              <a:srgbClr val="A20000"/>
            </a:fillRef>
            <a:effectRef idx="0">
              <a:srgbClr val="A20000"/>
            </a:effectRef>
            <a:fontRef idx="minor">
              <a:srgbClr val="FFFFFF"/>
            </a:fontRef>
          </p:style>
          <p:txBody>
            <a:bodyPr rtlCol="0" anchor="ctr"/>
            <a:lstStyle/>
            <a:p>
              <a:pPr algn="ctr"/>
              <a:endParaRPr lang="zh-CN" altLang="en-US">
                <a:latin typeface="思源黑体 CN Regular" panose="020B0500000000000000" pitchFamily="34" charset="-122"/>
                <a:ea typeface="思源黑体 CN Medium" panose="020B0600000000000000" charset="-122"/>
                <a:cs typeface="阿里巴巴普惠体 M" panose="00020600040101010101" pitchFamily="18" charset="-122"/>
                <a:sym typeface="思源黑体 CN Regular" panose="020B0500000000000000" pitchFamily="34" charset="-122"/>
              </a:endParaRPr>
            </a:p>
          </p:txBody>
        </p:sp>
        <p:sp>
          <p:nvSpPr>
            <p:cNvPr id="15" name="文本框 14"/>
            <p:cNvSpPr txBox="1"/>
            <p:nvPr/>
          </p:nvSpPr>
          <p:spPr>
            <a:xfrm>
              <a:off x="1385561" y="1603482"/>
              <a:ext cx="6573707" cy="507514"/>
            </a:xfrm>
            <a:prstGeom prst="rect">
              <a:avLst/>
            </a:prstGeom>
            <a:noFill/>
          </p:spPr>
          <p:txBody>
            <a:bodyPr wrap="square" rtlCol="0">
              <a:spAutoFit/>
            </a:bodyPr>
            <a:lstStyle/>
            <a:p>
              <a:pPr>
                <a:lnSpc>
                  <a:spcPct val="150000"/>
                </a:lnSpc>
                <a:defRPr/>
              </a:pPr>
              <a:r>
                <a:rPr lang="zh-CN" altLang="en-US" sz="2000" b="1" dirty="0">
                  <a:solidFill>
                    <a:schemeClr val="bg1"/>
                  </a:solidFill>
                  <a:latin typeface="汉仪君黑-45简" panose="020B0604020202020204" charset="-122"/>
                  <a:ea typeface="汉仪君黑-45简" panose="020B0604020202020204" charset="-122"/>
                  <a:cs typeface="+mn-ea"/>
                  <a:sym typeface="汉仪君黑-45简" panose="020B0604020202020204" charset="-122"/>
                </a:rPr>
                <a:t>《武汉市科技型企业保证保险贷款业务操作指引》</a:t>
              </a:r>
            </a:p>
          </p:txBody>
        </p:sp>
      </p:grpSp>
      <p:sp>
        <p:nvSpPr>
          <p:cNvPr id="30" name="矩形 29"/>
          <p:cNvSpPr/>
          <p:nvPr/>
        </p:nvSpPr>
        <p:spPr>
          <a:xfrm>
            <a:off x="1562576" y="2921450"/>
            <a:ext cx="9410224" cy="3097515"/>
          </a:xfrm>
          <a:prstGeom prst="rect">
            <a:avLst/>
          </a:prstGeom>
        </p:spPr>
        <p:txBody>
          <a:bodyPr wrap="square">
            <a:spAutoFit/>
          </a:bodyPr>
          <a:lstStyle/>
          <a:p>
            <a:pPr>
              <a:lnSpc>
                <a:spcPct val="150000"/>
              </a:lnSpc>
              <a:defRPr/>
            </a:pPr>
            <a:r>
              <a:rPr lang="zh-CN" altLang="en-US" sz="2000" dirty="0">
                <a:solidFill>
                  <a:schemeClr val="tx1">
                    <a:lumMod val="85000"/>
                    <a:lumOff val="15000"/>
                  </a:schemeClr>
                </a:solidFill>
                <a:latin typeface="思源黑体 CN Regular" panose="020B0500000000000000" pitchFamily="34" charset="-122"/>
                <a:ea typeface="思源黑体 CN Medium" panose="020B0600000000000000" charset="-122"/>
              </a:rPr>
              <a:t>第二条  </a:t>
            </a:r>
            <a:r>
              <a:rPr lang="zh-CN" altLang="en-US" dirty="0">
                <a:solidFill>
                  <a:schemeClr val="tx1">
                    <a:lumMod val="95000"/>
                    <a:lumOff val="5000"/>
                  </a:schemeClr>
                </a:solidFill>
                <a:latin typeface="汉仪君黑-45简" panose="020B0604020202020204" charset="-122"/>
                <a:ea typeface="汉仪君黑-45简" panose="020B0604020202020204" charset="-122"/>
                <a:cs typeface="+mn-ea"/>
              </a:rPr>
              <a:t>本指引所指科技型企业保证保险贷款（以下简称科保贷），是以科技型企业贷款保证保险风险补偿资金、贷款保证保险作为增信手段，为科技型企业提供信用贷款的金融信贷产品。</a:t>
            </a:r>
          </a:p>
          <a:p>
            <a:pPr>
              <a:lnSpc>
                <a:spcPct val="150000"/>
              </a:lnSpc>
              <a:defRPr/>
            </a:pPr>
            <a:r>
              <a:rPr lang="zh-CN" altLang="en-US" sz="2000" dirty="0">
                <a:solidFill>
                  <a:schemeClr val="tx1">
                    <a:lumMod val="85000"/>
                    <a:lumOff val="15000"/>
                  </a:schemeClr>
                </a:solidFill>
                <a:latin typeface="思源黑体 CN Regular" panose="020B0500000000000000" pitchFamily="34" charset="-122"/>
                <a:ea typeface="思源黑体 CN Medium" panose="020B0600000000000000" charset="-122"/>
              </a:rPr>
              <a:t>第三条  </a:t>
            </a:r>
            <a:r>
              <a:rPr lang="zh-CN" altLang="en-US" dirty="0">
                <a:solidFill>
                  <a:schemeClr val="tx1">
                    <a:lumMod val="95000"/>
                    <a:lumOff val="5000"/>
                  </a:schemeClr>
                </a:solidFill>
                <a:latin typeface="汉仪君黑-45简" panose="020B0604020202020204" charset="-122"/>
                <a:ea typeface="汉仪君黑-45简" panose="020B0604020202020204" charset="-122"/>
                <a:cs typeface="+mn-ea"/>
              </a:rPr>
              <a:t>科技型企业保证保险贷款风险补偿资金用于补偿科保贷业务过程中产生的逾期贷款本金和正常利息，纳入市级科学技术研究与开发资金中列支，并按照年度预算予以安排。</a:t>
            </a:r>
          </a:p>
          <a:p>
            <a:pPr>
              <a:lnSpc>
                <a:spcPct val="150000"/>
              </a:lnSpc>
              <a:defRPr/>
            </a:pPr>
            <a:r>
              <a:rPr lang="zh-CN" altLang="en-US" sz="2000" dirty="0">
                <a:solidFill>
                  <a:schemeClr val="tx1">
                    <a:lumMod val="85000"/>
                    <a:lumOff val="15000"/>
                  </a:schemeClr>
                </a:solidFill>
                <a:latin typeface="思源黑体 CN Regular" panose="020B0500000000000000" pitchFamily="34" charset="-122"/>
                <a:ea typeface="思源黑体 CN Medium" panose="020B0600000000000000" charset="-122"/>
              </a:rPr>
              <a:t>第六条  </a:t>
            </a:r>
            <a:r>
              <a:rPr lang="zh-CN" altLang="en-US" dirty="0">
                <a:solidFill>
                  <a:schemeClr val="tx1">
                    <a:lumMod val="95000"/>
                    <a:lumOff val="5000"/>
                  </a:schemeClr>
                </a:solidFill>
                <a:latin typeface="汉仪君黑-45简" panose="020B0604020202020204" charset="-122"/>
                <a:ea typeface="汉仪君黑-45简" panose="020B0604020202020204" charset="-122"/>
                <a:cs typeface="+mn-ea"/>
              </a:rPr>
              <a:t>本指引所指科技型企业，是指在武汉市进行工商注册</a:t>
            </a:r>
            <a:r>
              <a:rPr lang="en-US" altLang="zh-CN" dirty="0">
                <a:solidFill>
                  <a:schemeClr val="tx1">
                    <a:lumMod val="95000"/>
                    <a:lumOff val="5000"/>
                  </a:schemeClr>
                </a:solidFill>
                <a:latin typeface="汉仪君黑-45简" panose="020B0604020202020204" charset="-122"/>
                <a:ea typeface="汉仪君黑-45简" panose="020B0604020202020204" charset="-122"/>
                <a:cs typeface="+mn-ea"/>
              </a:rPr>
              <a:t>,</a:t>
            </a:r>
            <a:r>
              <a:rPr lang="zh-CN" altLang="en-US" dirty="0">
                <a:solidFill>
                  <a:schemeClr val="tx1">
                    <a:lumMod val="95000"/>
                    <a:lumOff val="5000"/>
                  </a:schemeClr>
                </a:solidFill>
                <a:latin typeface="汉仪君黑-45简" panose="020B0604020202020204" charset="-122"/>
                <a:ea typeface="汉仪君黑-45简" panose="020B0604020202020204" charset="-122"/>
                <a:cs typeface="+mn-ea"/>
              </a:rPr>
              <a:t>已获得高新技术企业证书并在有效期内的企业和全国科技型中小企业信息库入库企业。</a:t>
            </a:r>
            <a:endParaRPr lang="zh-CN" altLang="en-US" dirty="0">
              <a:solidFill>
                <a:schemeClr val="tx1">
                  <a:lumMod val="95000"/>
                  <a:lumOff val="5000"/>
                </a:schemeClr>
              </a:solidFill>
              <a:latin typeface="汉仪君黑-45简" panose="020B0604020202020204" charset="-122"/>
              <a:ea typeface="汉仪君黑-45简" panose="020B0604020202020204" charset="-122"/>
              <a:cs typeface="+mn-ea"/>
              <a:sym typeface="思源黑体 CN Regular" panose="020B0500000000000000" pitchFamily="34" charset="-122"/>
            </a:endParaRPr>
          </a:p>
        </p:txBody>
      </p:sp>
    </p:spTree>
    <p:extLst>
      <p:ext uri="{BB962C8B-B14F-4D97-AF65-F5344CB8AC3E}">
        <p14:creationId xmlns:p14="http://schemas.microsoft.com/office/powerpoint/2010/main" val="2614106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09099888"/>
          <p:cNvPicPr>
            <a:picLocks noChangeAspect="1"/>
          </p:cNvPicPr>
          <p:nvPr/>
        </p:nvPicPr>
        <p:blipFill>
          <a:blip r:embed="rId3" cstate="print"/>
          <a:srcRect/>
          <a:stretch>
            <a:fillRect/>
          </a:stretch>
        </p:blipFill>
        <p:spPr>
          <a:xfrm>
            <a:off x="-334696" y="1270"/>
            <a:ext cx="12192000" cy="6856730"/>
          </a:xfrm>
          <a:prstGeom prst="rect">
            <a:avLst/>
          </a:prstGeom>
        </p:spPr>
      </p:pic>
      <p:sp>
        <p:nvSpPr>
          <p:cNvPr id="6" name="文本框 5"/>
          <p:cNvSpPr txBox="1"/>
          <p:nvPr/>
        </p:nvSpPr>
        <p:spPr>
          <a:xfrm>
            <a:off x="1811655" y="1679719"/>
            <a:ext cx="767080" cy="1753235"/>
          </a:xfrm>
          <a:prstGeom prst="rect">
            <a:avLst/>
          </a:prstGeom>
          <a:noFill/>
        </p:spPr>
        <p:txBody>
          <a:bodyPr wrap="square" rtlCol="0">
            <a:spAutoFit/>
          </a:bodyPr>
          <a:lstStyle/>
          <a:p>
            <a:pPr algn="dist"/>
            <a:r>
              <a:rPr lang="zh-CN" altLang="en-US" sz="5400" b="1" dirty="0">
                <a:solidFill>
                  <a:srgbClr val="C00000"/>
                </a:solidFill>
                <a:latin typeface="汉仪君黑-45简" panose="020B0604020202020204" charset="-122"/>
                <a:ea typeface="汉仪君黑-45简" panose="020B0604020202020204" charset="-122"/>
                <a:cs typeface="汉仪君黑-45简" panose="020B0604020202020204" charset="-122"/>
                <a:sym typeface="汉仪君黑-45简" panose="020B0604020202020204" charset="-122"/>
              </a:rPr>
              <a:t>目</a:t>
            </a:r>
          </a:p>
          <a:p>
            <a:pPr algn="dist"/>
            <a:r>
              <a:rPr lang="zh-CN" altLang="en-US" sz="5400" b="1" dirty="0">
                <a:solidFill>
                  <a:srgbClr val="C00000"/>
                </a:solidFill>
                <a:latin typeface="汉仪君黑-45简" panose="020B0604020202020204" charset="-122"/>
                <a:ea typeface="汉仪君黑-45简" panose="020B0604020202020204" charset="-122"/>
                <a:cs typeface="汉仪君黑-45简" panose="020B0604020202020204" charset="-122"/>
                <a:sym typeface="汉仪君黑-45简" panose="020B0604020202020204" charset="-122"/>
              </a:rPr>
              <a:t>录</a:t>
            </a:r>
            <a:endParaRPr kumimoji="1" lang="zh-CN" altLang="en-US" sz="5400" b="1" dirty="0">
              <a:solidFill>
                <a:srgbClr val="C00000"/>
              </a:solidFill>
              <a:latin typeface="汉仪君黑-45简" panose="020B0604020202020204" charset="-122"/>
              <a:ea typeface="汉仪君黑-45简" panose="020B0604020202020204" charset="-122"/>
              <a:cs typeface="汉仪君黑-45简" panose="020B0604020202020204" charset="-122"/>
              <a:sym typeface="汉仪君黑-45简" panose="020B0604020202020204" charset="-122"/>
            </a:endParaRPr>
          </a:p>
        </p:txBody>
      </p:sp>
      <p:sp>
        <p:nvSpPr>
          <p:cNvPr id="2" name="矩形 1"/>
          <p:cNvSpPr/>
          <p:nvPr/>
        </p:nvSpPr>
        <p:spPr>
          <a:xfrm>
            <a:off x="3549650" y="1570355"/>
            <a:ext cx="633095" cy="530860"/>
          </a:xfrm>
          <a:prstGeom prst="rect">
            <a:avLst/>
          </a:prstGeom>
          <a:solidFill>
            <a:srgbClr val="C0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b="1" dirty="0">
                <a:solidFill>
                  <a:schemeClr val="bg1"/>
                </a:solidFill>
                <a:latin typeface="汉仪君黑-45简" panose="020B0604020202020204" charset="-122"/>
                <a:ea typeface="汉仪君黑-45简" panose="020B0604020202020204" charset="-122"/>
                <a:cs typeface="汉仪君黑-45简" panose="020B0604020202020204" charset="-122"/>
              </a:rPr>
              <a:t>1</a:t>
            </a:r>
          </a:p>
        </p:txBody>
      </p:sp>
      <p:sp>
        <p:nvSpPr>
          <p:cNvPr id="9" name="矩形 8"/>
          <p:cNvSpPr/>
          <p:nvPr/>
        </p:nvSpPr>
        <p:spPr>
          <a:xfrm>
            <a:off x="4596765" y="1570355"/>
            <a:ext cx="5014595" cy="53086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zh-CN" sz="2800" b="1" dirty="0">
                <a:solidFill>
                  <a:srgbClr val="C00000"/>
                </a:solidFill>
                <a:latin typeface="汉仪君黑-45简" panose="020B0604020202020204" charset="-122"/>
                <a:ea typeface="汉仪君黑-45简" panose="020B0604020202020204" charset="-122"/>
                <a:cs typeface="汉仪君黑-45简" panose="020B0604020202020204" charset="-122"/>
                <a:sym typeface="汉仪君黑-45简" panose="020B0604020202020204" charset="-122"/>
              </a:rPr>
              <a:t>科技型中小企业评价条件</a:t>
            </a:r>
          </a:p>
        </p:txBody>
      </p:sp>
      <p:sp>
        <p:nvSpPr>
          <p:cNvPr id="15" name="矩形 14"/>
          <p:cNvSpPr/>
          <p:nvPr/>
        </p:nvSpPr>
        <p:spPr>
          <a:xfrm>
            <a:off x="3549650" y="2367280"/>
            <a:ext cx="633095" cy="530860"/>
          </a:xfrm>
          <a:prstGeom prst="rect">
            <a:avLst/>
          </a:prstGeom>
          <a:solidFill>
            <a:srgbClr val="C0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b="1" dirty="0">
                <a:solidFill>
                  <a:schemeClr val="bg1"/>
                </a:solidFill>
                <a:latin typeface="汉仪君黑-45简" panose="020B0604020202020204" charset="-122"/>
                <a:ea typeface="汉仪君黑-45简" panose="020B0604020202020204" charset="-122"/>
                <a:cs typeface="汉仪君黑-45简" panose="020B0604020202020204" charset="-122"/>
              </a:rPr>
              <a:t>2</a:t>
            </a:r>
          </a:p>
        </p:txBody>
      </p:sp>
      <p:sp>
        <p:nvSpPr>
          <p:cNvPr id="16" name="矩形 15"/>
          <p:cNvSpPr/>
          <p:nvPr/>
        </p:nvSpPr>
        <p:spPr>
          <a:xfrm>
            <a:off x="4596765" y="2367280"/>
            <a:ext cx="5014595" cy="53086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zh-CN" sz="2800" b="1" dirty="0">
                <a:solidFill>
                  <a:srgbClr val="C00000"/>
                </a:solidFill>
                <a:latin typeface="汉仪君黑-45简" panose="020B0604020202020204" charset="-122"/>
                <a:ea typeface="汉仪君黑-45简" panose="020B0604020202020204" charset="-122"/>
                <a:cs typeface="汉仪君黑-45简" panose="020B0604020202020204" charset="-122"/>
                <a:sym typeface="汉仪君黑-45简" panose="020B0604020202020204" charset="-122"/>
              </a:rPr>
              <a:t>科技型中小企业入库流程</a:t>
            </a:r>
          </a:p>
        </p:txBody>
      </p:sp>
      <p:sp>
        <p:nvSpPr>
          <p:cNvPr id="18" name="矩形 17"/>
          <p:cNvSpPr/>
          <p:nvPr/>
        </p:nvSpPr>
        <p:spPr>
          <a:xfrm>
            <a:off x="3549650" y="3191510"/>
            <a:ext cx="633095" cy="530860"/>
          </a:xfrm>
          <a:prstGeom prst="rect">
            <a:avLst/>
          </a:prstGeom>
          <a:solidFill>
            <a:srgbClr val="C0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b="1" dirty="0">
                <a:solidFill>
                  <a:schemeClr val="bg1"/>
                </a:solidFill>
                <a:latin typeface="汉仪君黑-45简" panose="020B0604020202020204" charset="-122"/>
                <a:ea typeface="汉仪君黑-45简" panose="020B0604020202020204" charset="-122"/>
                <a:cs typeface="汉仪君黑-45简" panose="020B0604020202020204" charset="-122"/>
              </a:rPr>
              <a:t>3</a:t>
            </a:r>
          </a:p>
        </p:txBody>
      </p:sp>
      <p:sp>
        <p:nvSpPr>
          <p:cNvPr id="19" name="矩形 18"/>
          <p:cNvSpPr/>
          <p:nvPr/>
        </p:nvSpPr>
        <p:spPr>
          <a:xfrm>
            <a:off x="4596765" y="3191510"/>
            <a:ext cx="5014595" cy="53086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zh-CN" sz="2800" b="1" dirty="0">
                <a:solidFill>
                  <a:srgbClr val="C00000"/>
                </a:solidFill>
                <a:latin typeface="汉仪君黑-45简" panose="020B0604020202020204" charset="-122"/>
                <a:ea typeface="汉仪君黑-45简" panose="020B0604020202020204" charset="-122"/>
                <a:cs typeface="汉仪君黑-45简" panose="020B0604020202020204" charset="-122"/>
                <a:sym typeface="汉仪君黑-45简" panose="020B0604020202020204" charset="-122"/>
              </a:rPr>
              <a:t>科技型中小企业优惠政策</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29252" y="1307185"/>
            <a:ext cx="11211557" cy="4628774"/>
            <a:chOff x="563358" y="1355122"/>
            <a:chExt cx="11211557" cy="4628774"/>
          </a:xfrm>
        </p:grpSpPr>
        <p:grpSp>
          <p:nvGrpSpPr>
            <p:cNvPr id="3" name="组合 2"/>
            <p:cNvGrpSpPr/>
            <p:nvPr/>
          </p:nvGrpSpPr>
          <p:grpSpPr>
            <a:xfrm>
              <a:off x="563358" y="1355122"/>
              <a:ext cx="11211557" cy="4628774"/>
              <a:chOff x="629252" y="1484948"/>
              <a:chExt cx="11211557" cy="4628774"/>
            </a:xfrm>
          </p:grpSpPr>
          <p:sp>
            <p:nvSpPr>
              <p:cNvPr id="4" name="文本框 3"/>
              <p:cNvSpPr txBox="1"/>
              <p:nvPr/>
            </p:nvSpPr>
            <p:spPr>
              <a:xfrm>
                <a:off x="1573431" y="3007843"/>
                <a:ext cx="10267378" cy="753732"/>
              </a:xfrm>
              <a:prstGeom prst="rect">
                <a:avLst/>
              </a:prstGeom>
              <a:noFill/>
            </p:spPr>
            <p:txBody>
              <a:bodyPr wrap="square">
                <a:spAutoFit/>
              </a:bodyPr>
              <a:lstStyle/>
              <a:p>
                <a:pPr>
                  <a:lnSpc>
                    <a:spcPct val="150000"/>
                  </a:lnSpc>
                </a:pPr>
                <a:r>
                  <a:rPr lang="en-US" altLang="zh-CN" sz="3200" dirty="0">
                    <a:solidFill>
                      <a:srgbClr val="000000">
                        <a:lumMod val="85000"/>
                        <a:lumOff val="15000"/>
                      </a:srgbClr>
                    </a:solidFill>
                    <a:latin typeface="思源黑体 CN Medium" panose="020B0600000000000000" charset="-122"/>
                    <a:ea typeface="思源黑体 CN Medium" panose="020B0600000000000000" charset="-122"/>
                    <a:cs typeface="阿里巴巴普惠体 R" panose="00020600040101010101" pitchFamily="18" charset="-122"/>
                    <a:sym typeface="思源黑体 CN Regular" panose="020B0500000000000000" pitchFamily="34" charset="-122"/>
                  </a:rPr>
                  <a:t>027-85530173    65692203</a:t>
                </a:r>
              </a:p>
            </p:txBody>
          </p:sp>
          <p:sp>
            <p:nvSpPr>
              <p:cNvPr id="5" name="矩形 4"/>
              <p:cNvSpPr/>
              <p:nvPr/>
            </p:nvSpPr>
            <p:spPr>
              <a:xfrm>
                <a:off x="907314" y="2097974"/>
                <a:ext cx="10655433" cy="4015748"/>
              </a:xfrm>
              <a:prstGeom prst="rect">
                <a:avLst/>
              </a:prstGeom>
              <a:noFill/>
              <a:ln w="19050" cap="flat" cmpd="sng" algn="ctr">
                <a:solidFill>
                  <a:srgbClr val="A20000"/>
                </a:solidFill>
                <a:prstDash val="sysDot"/>
                <a:miter lim="800000"/>
              </a:ln>
              <a:effectLst/>
            </p:spPr>
            <p:txBody>
              <a:bodyPr rtlCol="0" anchor="ctr"/>
              <a:lstStyle/>
              <a:p>
                <a:pPr algn="ctr" defTabSz="914400">
                  <a:defRPr/>
                </a:pPr>
                <a:endParaRPr lang="zh-CN" altLang="en-US" sz="4000" b="1" kern="0">
                  <a:solidFill>
                    <a:srgbClr val="FFFDFB"/>
                  </a:solidFill>
                  <a:latin typeface="思源黑体 CN Regular" panose="020B0500000000000000" pitchFamily="34" charset="-122"/>
                  <a:ea typeface="思源黑体 CN Medium" panose="020B0600000000000000" charset="-122"/>
                  <a:cs typeface="阿里巴巴普惠体 M" panose="00020600040101010101" pitchFamily="18" charset="-122"/>
                  <a:sym typeface="思源黑体 CN Regular" panose="020B0500000000000000" pitchFamily="34" charset="-122"/>
                </a:endParaRPr>
              </a:p>
            </p:txBody>
          </p:sp>
          <p:sp>
            <p:nvSpPr>
              <p:cNvPr id="6" name="矩形 5"/>
              <p:cNvSpPr/>
              <p:nvPr/>
            </p:nvSpPr>
            <p:spPr>
              <a:xfrm>
                <a:off x="1202340" y="1657985"/>
                <a:ext cx="6646157" cy="476250"/>
              </a:xfrm>
              <a:prstGeom prst="rect">
                <a:avLst/>
              </a:prstGeom>
              <a:solidFill>
                <a:srgbClr val="A20000"/>
              </a:solidFill>
              <a:ln w="25400" cap="flat" cmpd="sng" algn="ctr">
                <a:noFill/>
                <a:prstDash val="solid"/>
              </a:ln>
              <a:effectLst/>
            </p:spPr>
            <p:txBody>
              <a:bodyPr rtlCol="0" anchor="ctr"/>
              <a:lstStyle/>
              <a:p>
                <a:pPr algn="ctr">
                  <a:defRPr/>
                </a:pPr>
                <a:r>
                  <a:rPr lang="zh-CN" altLang="en-US" sz="1800" dirty="0">
                    <a:solidFill>
                      <a:srgbClr val="FFFFFF"/>
                    </a:solidFill>
                    <a:latin typeface="思源黑体 CN Regular" panose="020B0500000000000000" pitchFamily="34" charset="-122"/>
                    <a:ea typeface="思源黑体 CN Medium" panose="020B0600000000000000" charset="-122"/>
                    <a:cs typeface="阿里巴巴普惠体 M" panose="00020600040101010101" pitchFamily="18" charset="-122"/>
                    <a:sym typeface="思源黑体 CN Regular" panose="020B0500000000000000" pitchFamily="34" charset="-122"/>
                  </a:rPr>
                  <a:t>武汉市企业科技创新服务中心</a:t>
                </a:r>
                <a:r>
                  <a:rPr lang="en-US" altLang="zh-CN" sz="1800" dirty="0">
                    <a:solidFill>
                      <a:srgbClr val="FFFFFF"/>
                    </a:solidFill>
                    <a:latin typeface="思源黑体 CN Regular" panose="020B0500000000000000" pitchFamily="34" charset="-122"/>
                    <a:ea typeface="思源黑体 CN Medium" panose="020B0600000000000000" charset="-122"/>
                    <a:cs typeface="阿里巴巴普惠体 M" panose="00020600040101010101" pitchFamily="18" charset="-122"/>
                    <a:sym typeface="思源黑体 CN Regular" panose="020B0500000000000000" pitchFamily="34" charset="-122"/>
                  </a:rPr>
                  <a:t>   </a:t>
                </a:r>
                <a:r>
                  <a:rPr lang="zh-CN" altLang="en-US" sz="1800" dirty="0">
                    <a:solidFill>
                      <a:srgbClr val="FFFFFF"/>
                    </a:solidFill>
                    <a:latin typeface="思源黑体 CN Regular" panose="020B0500000000000000" pitchFamily="34" charset="-122"/>
                    <a:ea typeface="思源黑体 CN Medium" panose="020B0600000000000000" charset="-122"/>
                    <a:cs typeface="阿里巴巴普惠体 M" panose="00020600040101010101" pitchFamily="18" charset="-122"/>
                    <a:sym typeface="思源黑体 CN Regular" panose="020B0500000000000000" pitchFamily="34" charset="-122"/>
                  </a:rPr>
                  <a:t>中小企业部</a:t>
                </a:r>
              </a:p>
            </p:txBody>
          </p:sp>
          <p:sp>
            <p:nvSpPr>
              <p:cNvPr id="7" name="椭圆 9"/>
              <p:cNvSpPr>
                <a:spLocks noChangeArrowheads="1"/>
              </p:cNvSpPr>
              <p:nvPr/>
            </p:nvSpPr>
            <p:spPr bwMode="auto">
              <a:xfrm>
                <a:off x="629252" y="1484948"/>
                <a:ext cx="788988" cy="790575"/>
              </a:xfrm>
              <a:prstGeom prst="ellipse">
                <a:avLst/>
              </a:prstGeom>
              <a:solidFill>
                <a:srgbClr val="A20000"/>
              </a:solidFill>
              <a:ln>
                <a:noFill/>
              </a:ln>
            </p:spPr>
            <p:txBody>
              <a:bodyPr anchor="ctr"/>
              <a:lstStyle>
                <a:lvl1pPr>
                  <a:lnSpc>
                    <a:spcPct val="90000"/>
                  </a:lnSpc>
                  <a:spcBef>
                    <a:spcPts val="1000"/>
                  </a:spcBef>
                  <a:buFont typeface="Arial" panose="020B0604020202020204" pitchFamily="34" charset="0"/>
                  <a:buChar char="•"/>
                  <a:defRPr sz="2800">
                    <a:solidFill>
                      <a:srgbClr val="000000"/>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rgbClr val="000000"/>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en-US" sz="1350" b="0" i="0" u="none" strike="noStrike" kern="0" cap="none" spc="0" normalizeH="0" baseline="0" noProof="0">
                  <a:ln>
                    <a:noFill/>
                  </a:ln>
                  <a:solidFill>
                    <a:srgbClr val="5F5F5F"/>
                  </a:solidFill>
                  <a:effectLst/>
                  <a:uLnTx/>
                  <a:uFillTx/>
                  <a:latin typeface="思源黑体 CN Regular" panose="020B0500000000000000" pitchFamily="34" charset="-122"/>
                  <a:ea typeface="思源黑体 CN Medium" panose="020B0600000000000000" charset="-122"/>
                  <a:cs typeface="阿里巴巴普惠体 M" panose="00020600040101010101" pitchFamily="18" charset="-122"/>
                  <a:sym typeface="思源黑体 CN Regular" panose="020B0500000000000000" pitchFamily="34" charset="-122"/>
                </a:endParaRPr>
              </a:p>
            </p:txBody>
          </p:sp>
          <p:sp>
            <p:nvSpPr>
              <p:cNvPr id="14" name="文本框 13"/>
              <p:cNvSpPr txBox="1"/>
              <p:nvPr/>
            </p:nvSpPr>
            <p:spPr>
              <a:xfrm>
                <a:off x="1202941" y="4644687"/>
                <a:ext cx="10267378" cy="1317412"/>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en-US" sz="2800" dirty="0">
                    <a:solidFill>
                      <a:srgbClr val="000000">
                        <a:lumMod val="85000"/>
                        <a:lumOff val="15000"/>
                      </a:srgbClr>
                    </a:solidFill>
                    <a:latin typeface="思源黑体 CN Medium" panose="020B0600000000000000" charset="-122"/>
                    <a:ea typeface="思源黑体 CN Medium" panose="020B0600000000000000" charset="-122"/>
                    <a:cs typeface="阿里巴巴普惠体 R" panose="00020600040101010101" pitchFamily="18" charset="-122"/>
                    <a:sym typeface="思源黑体 CN Regular" panose="020B0500000000000000" pitchFamily="34" charset="-122"/>
                  </a:rPr>
                  <a:t>科技型中小企业评价：</a:t>
                </a:r>
                <a:r>
                  <a:rPr lang="en-US" altLang="zh-CN" sz="2800" dirty="0">
                    <a:solidFill>
                      <a:srgbClr val="000000">
                        <a:lumMod val="85000"/>
                        <a:lumOff val="15000"/>
                      </a:srgbClr>
                    </a:solidFill>
                    <a:latin typeface="思源黑体 CN Medium" panose="020B0600000000000000" charset="-122"/>
                    <a:ea typeface="思源黑体 CN Medium" panose="020B0600000000000000" charset="-122"/>
                    <a:cs typeface="阿里巴巴普惠体 R" panose="00020600040101010101" pitchFamily="18" charset="-122"/>
                    <a:sym typeface="思源黑体 CN Regular" panose="020B0500000000000000" pitchFamily="34" charset="-122"/>
                  </a:rPr>
                  <a:t> 942749097</a:t>
                </a:r>
              </a:p>
              <a:p>
                <a:pPr marL="285750" indent="-285750">
                  <a:lnSpc>
                    <a:spcPct val="150000"/>
                  </a:lnSpc>
                  <a:buFont typeface="Arial" panose="020B0604020202020204" pitchFamily="34" charset="0"/>
                  <a:buChar char="•"/>
                </a:pPr>
                <a:r>
                  <a:rPr lang="zh-CN" altLang="en-US" sz="2800" dirty="0">
                    <a:solidFill>
                      <a:srgbClr val="000000">
                        <a:lumMod val="85000"/>
                        <a:lumOff val="15000"/>
                      </a:srgbClr>
                    </a:solidFill>
                    <a:latin typeface="思源黑体 CN Medium" panose="020B0600000000000000" charset="-122"/>
                    <a:ea typeface="思源黑体 CN Medium" panose="020B0600000000000000" charset="-122"/>
                    <a:cs typeface="阿里巴巴普惠体 R" panose="00020600040101010101" pitchFamily="18" charset="-122"/>
                    <a:sym typeface="思源黑体 CN Regular" panose="020B0500000000000000" pitchFamily="34" charset="-122"/>
                  </a:rPr>
                  <a:t>武汉市科技创新券交流群：953968900</a:t>
                </a:r>
              </a:p>
            </p:txBody>
          </p:sp>
        </p:grpSp>
        <p:sp>
          <p:nvSpPr>
            <p:cNvPr id="8" name="不规则图形"/>
            <p:cNvSpPr>
              <a:spLocks noChangeAspect="1"/>
            </p:cNvSpPr>
            <p:nvPr/>
          </p:nvSpPr>
          <p:spPr bwMode="auto">
            <a:xfrm>
              <a:off x="781667" y="1532042"/>
              <a:ext cx="392397" cy="441999"/>
            </a:xfrm>
            <a:custGeom>
              <a:avLst/>
              <a:gdLst>
                <a:gd name="connsiteX0" fmla="*/ 71391 w 537371"/>
                <a:gd name="connsiteY0" fmla="*/ 464938 h 605299"/>
                <a:gd name="connsiteX1" fmla="*/ 60758 w 537371"/>
                <a:gd name="connsiteY1" fmla="*/ 475556 h 605299"/>
                <a:gd name="connsiteX2" fmla="*/ 71391 w 537371"/>
                <a:gd name="connsiteY2" fmla="*/ 485416 h 605299"/>
                <a:gd name="connsiteX3" fmla="*/ 202781 w 537371"/>
                <a:gd name="connsiteY3" fmla="*/ 485416 h 605299"/>
                <a:gd name="connsiteX4" fmla="*/ 212655 w 537371"/>
                <a:gd name="connsiteY4" fmla="*/ 475556 h 605299"/>
                <a:gd name="connsiteX5" fmla="*/ 202781 w 537371"/>
                <a:gd name="connsiteY5" fmla="*/ 464938 h 605299"/>
                <a:gd name="connsiteX6" fmla="*/ 393362 w 537371"/>
                <a:gd name="connsiteY6" fmla="*/ 362604 h 605299"/>
                <a:gd name="connsiteX7" fmla="*/ 303753 w 537371"/>
                <a:gd name="connsiteY7" fmla="*/ 451339 h 605299"/>
                <a:gd name="connsiteX8" fmla="*/ 393362 w 537371"/>
                <a:gd name="connsiteY8" fmla="*/ 540833 h 605299"/>
                <a:gd name="connsiteX9" fmla="*/ 482213 w 537371"/>
                <a:gd name="connsiteY9" fmla="*/ 451339 h 605299"/>
                <a:gd name="connsiteX10" fmla="*/ 393362 w 537371"/>
                <a:gd name="connsiteY10" fmla="*/ 362604 h 605299"/>
                <a:gd name="connsiteX11" fmla="*/ 393362 w 537371"/>
                <a:gd name="connsiteY11" fmla="*/ 342126 h 605299"/>
                <a:gd name="connsiteX12" fmla="*/ 502717 w 537371"/>
                <a:gd name="connsiteY12" fmla="*/ 451339 h 605299"/>
                <a:gd name="connsiteX13" fmla="*/ 473859 w 537371"/>
                <a:gd name="connsiteY13" fmla="*/ 524906 h 605299"/>
                <a:gd name="connsiteX14" fmla="*/ 534612 w 537371"/>
                <a:gd name="connsiteY14" fmla="*/ 587855 h 605299"/>
                <a:gd name="connsiteX15" fmla="*/ 533853 w 537371"/>
                <a:gd name="connsiteY15" fmla="*/ 602266 h 605299"/>
                <a:gd name="connsiteX16" fmla="*/ 527018 w 537371"/>
                <a:gd name="connsiteY16" fmla="*/ 605299 h 605299"/>
                <a:gd name="connsiteX17" fmla="*/ 519424 w 537371"/>
                <a:gd name="connsiteY17" fmla="*/ 602266 h 605299"/>
                <a:gd name="connsiteX18" fmla="*/ 458671 w 537371"/>
                <a:gd name="connsiteY18" fmla="*/ 538558 h 605299"/>
                <a:gd name="connsiteX19" fmla="*/ 393362 w 537371"/>
                <a:gd name="connsiteY19" fmla="*/ 560552 h 605299"/>
                <a:gd name="connsiteX20" fmla="*/ 284008 w 537371"/>
                <a:gd name="connsiteY20" fmla="*/ 451339 h 605299"/>
                <a:gd name="connsiteX21" fmla="*/ 393362 w 537371"/>
                <a:gd name="connsiteY21" fmla="*/ 342126 h 605299"/>
                <a:gd name="connsiteX22" fmla="*/ 71391 w 537371"/>
                <a:gd name="connsiteY22" fmla="*/ 282906 h 605299"/>
                <a:gd name="connsiteX23" fmla="*/ 60758 w 537371"/>
                <a:gd name="connsiteY23" fmla="*/ 293525 h 605299"/>
                <a:gd name="connsiteX24" fmla="*/ 71391 w 537371"/>
                <a:gd name="connsiteY24" fmla="*/ 303385 h 605299"/>
                <a:gd name="connsiteX25" fmla="*/ 212655 w 537371"/>
                <a:gd name="connsiteY25" fmla="*/ 303385 h 605299"/>
                <a:gd name="connsiteX26" fmla="*/ 223287 w 537371"/>
                <a:gd name="connsiteY26" fmla="*/ 293525 h 605299"/>
                <a:gd name="connsiteX27" fmla="*/ 212655 w 537371"/>
                <a:gd name="connsiteY27" fmla="*/ 282906 h 605299"/>
                <a:gd name="connsiteX28" fmla="*/ 71391 w 537371"/>
                <a:gd name="connsiteY28" fmla="*/ 222229 h 605299"/>
                <a:gd name="connsiteX29" fmla="*/ 60758 w 537371"/>
                <a:gd name="connsiteY29" fmla="*/ 232848 h 605299"/>
                <a:gd name="connsiteX30" fmla="*/ 71391 w 537371"/>
                <a:gd name="connsiteY30" fmla="*/ 242708 h 605299"/>
                <a:gd name="connsiteX31" fmla="*/ 364551 w 537371"/>
                <a:gd name="connsiteY31" fmla="*/ 242708 h 605299"/>
                <a:gd name="connsiteX32" fmla="*/ 375184 w 537371"/>
                <a:gd name="connsiteY32" fmla="*/ 232848 h 605299"/>
                <a:gd name="connsiteX33" fmla="*/ 364551 w 537371"/>
                <a:gd name="connsiteY33" fmla="*/ 222229 h 605299"/>
                <a:gd name="connsiteX34" fmla="*/ 71391 w 537371"/>
                <a:gd name="connsiteY34" fmla="*/ 161552 h 605299"/>
                <a:gd name="connsiteX35" fmla="*/ 60758 w 537371"/>
                <a:gd name="connsiteY35" fmla="*/ 172171 h 605299"/>
                <a:gd name="connsiteX36" fmla="*/ 71391 w 537371"/>
                <a:gd name="connsiteY36" fmla="*/ 182031 h 605299"/>
                <a:gd name="connsiteX37" fmla="*/ 202781 w 537371"/>
                <a:gd name="connsiteY37" fmla="*/ 182031 h 605299"/>
                <a:gd name="connsiteX38" fmla="*/ 212655 w 537371"/>
                <a:gd name="connsiteY38" fmla="*/ 172171 h 605299"/>
                <a:gd name="connsiteX39" fmla="*/ 202781 w 537371"/>
                <a:gd name="connsiteY39" fmla="*/ 161552 h 605299"/>
                <a:gd name="connsiteX40" fmla="*/ 10633 w 537371"/>
                <a:gd name="connsiteY40" fmla="*/ 60676 h 605299"/>
                <a:gd name="connsiteX41" fmla="*/ 71391 w 537371"/>
                <a:gd name="connsiteY41" fmla="*/ 60676 h 605299"/>
                <a:gd name="connsiteX42" fmla="*/ 81264 w 537371"/>
                <a:gd name="connsiteY42" fmla="*/ 70536 h 605299"/>
                <a:gd name="connsiteX43" fmla="*/ 81264 w 537371"/>
                <a:gd name="connsiteY43" fmla="*/ 121353 h 605299"/>
                <a:gd name="connsiteX44" fmla="*/ 354678 w 537371"/>
                <a:gd name="connsiteY44" fmla="*/ 121353 h 605299"/>
                <a:gd name="connsiteX45" fmla="*/ 354678 w 537371"/>
                <a:gd name="connsiteY45" fmla="*/ 70536 h 605299"/>
                <a:gd name="connsiteX46" fmla="*/ 364551 w 537371"/>
                <a:gd name="connsiteY46" fmla="*/ 60676 h 605299"/>
                <a:gd name="connsiteX47" fmla="*/ 425309 w 537371"/>
                <a:gd name="connsiteY47" fmla="*/ 60676 h 605299"/>
                <a:gd name="connsiteX48" fmla="*/ 435942 w 537371"/>
                <a:gd name="connsiteY48" fmla="*/ 70536 h 605299"/>
                <a:gd name="connsiteX49" fmla="*/ 435942 w 537371"/>
                <a:gd name="connsiteY49" fmla="*/ 318554 h 605299"/>
                <a:gd name="connsiteX50" fmla="*/ 393411 w 537371"/>
                <a:gd name="connsiteY50" fmla="*/ 311728 h 605299"/>
                <a:gd name="connsiteX51" fmla="*/ 304552 w 537371"/>
                <a:gd name="connsiteY51" fmla="*/ 343584 h 605299"/>
                <a:gd name="connsiteX52" fmla="*/ 71391 w 537371"/>
                <a:gd name="connsiteY52" fmla="*/ 343584 h 605299"/>
                <a:gd name="connsiteX53" fmla="*/ 60758 w 537371"/>
                <a:gd name="connsiteY53" fmla="*/ 354202 h 605299"/>
                <a:gd name="connsiteX54" fmla="*/ 71391 w 537371"/>
                <a:gd name="connsiteY54" fmla="*/ 364062 h 605299"/>
                <a:gd name="connsiteX55" fmla="*/ 284805 w 537371"/>
                <a:gd name="connsiteY55" fmla="*/ 364062 h 605299"/>
                <a:gd name="connsiteX56" fmla="*/ 262021 w 537371"/>
                <a:gd name="connsiteY56" fmla="*/ 404261 h 605299"/>
                <a:gd name="connsiteX57" fmla="*/ 71391 w 537371"/>
                <a:gd name="connsiteY57" fmla="*/ 404261 h 605299"/>
                <a:gd name="connsiteX58" fmla="*/ 60758 w 537371"/>
                <a:gd name="connsiteY58" fmla="*/ 414879 h 605299"/>
                <a:gd name="connsiteX59" fmla="*/ 71391 w 537371"/>
                <a:gd name="connsiteY59" fmla="*/ 424739 h 605299"/>
                <a:gd name="connsiteX60" fmla="*/ 255945 w 537371"/>
                <a:gd name="connsiteY60" fmla="*/ 424739 h 605299"/>
                <a:gd name="connsiteX61" fmla="*/ 253667 w 537371"/>
                <a:gd name="connsiteY61" fmla="*/ 451286 h 605299"/>
                <a:gd name="connsiteX62" fmla="*/ 358475 w 537371"/>
                <a:gd name="connsiteY62" fmla="*/ 586292 h 605299"/>
                <a:gd name="connsiteX63" fmla="*/ 10633 w 537371"/>
                <a:gd name="connsiteY63" fmla="*/ 586292 h 605299"/>
                <a:gd name="connsiteX64" fmla="*/ 0 w 537371"/>
                <a:gd name="connsiteY64" fmla="*/ 576432 h 605299"/>
                <a:gd name="connsiteX65" fmla="*/ 0 w 537371"/>
                <a:gd name="connsiteY65" fmla="*/ 70536 h 605299"/>
                <a:gd name="connsiteX66" fmla="*/ 10633 w 537371"/>
                <a:gd name="connsiteY66" fmla="*/ 60676 h 605299"/>
                <a:gd name="connsiteX67" fmla="*/ 101769 w 537371"/>
                <a:gd name="connsiteY67" fmla="*/ 30338 h 605299"/>
                <a:gd name="connsiteX68" fmla="*/ 142022 w 537371"/>
                <a:gd name="connsiteY68" fmla="*/ 30338 h 605299"/>
                <a:gd name="connsiteX69" fmla="*/ 151895 w 537371"/>
                <a:gd name="connsiteY69" fmla="*/ 40196 h 605299"/>
                <a:gd name="connsiteX70" fmla="*/ 151895 w 537371"/>
                <a:gd name="connsiteY70" fmla="*/ 91007 h 605299"/>
                <a:gd name="connsiteX71" fmla="*/ 284047 w 537371"/>
                <a:gd name="connsiteY71" fmla="*/ 91007 h 605299"/>
                <a:gd name="connsiteX72" fmla="*/ 284047 w 537371"/>
                <a:gd name="connsiteY72" fmla="*/ 40196 h 605299"/>
                <a:gd name="connsiteX73" fmla="*/ 293920 w 537371"/>
                <a:gd name="connsiteY73" fmla="*/ 30338 h 605299"/>
                <a:gd name="connsiteX74" fmla="*/ 334173 w 537371"/>
                <a:gd name="connsiteY74" fmla="*/ 30338 h 605299"/>
                <a:gd name="connsiteX75" fmla="*/ 344806 w 537371"/>
                <a:gd name="connsiteY75" fmla="*/ 40196 h 605299"/>
                <a:gd name="connsiteX76" fmla="*/ 344806 w 537371"/>
                <a:gd name="connsiteY76" fmla="*/ 100866 h 605299"/>
                <a:gd name="connsiteX77" fmla="*/ 334173 w 537371"/>
                <a:gd name="connsiteY77" fmla="*/ 111483 h 605299"/>
                <a:gd name="connsiteX78" fmla="*/ 101769 w 537371"/>
                <a:gd name="connsiteY78" fmla="*/ 111483 h 605299"/>
                <a:gd name="connsiteX79" fmla="*/ 91136 w 537371"/>
                <a:gd name="connsiteY79" fmla="*/ 100866 h 605299"/>
                <a:gd name="connsiteX80" fmla="*/ 91136 w 537371"/>
                <a:gd name="connsiteY80" fmla="*/ 40196 h 605299"/>
                <a:gd name="connsiteX81" fmla="*/ 101769 w 537371"/>
                <a:gd name="connsiteY81" fmla="*/ 30338 h 605299"/>
                <a:gd name="connsiteX82" fmla="*/ 172406 w 537371"/>
                <a:gd name="connsiteY82" fmla="*/ 0 h 605299"/>
                <a:gd name="connsiteX83" fmla="*/ 263536 w 537371"/>
                <a:gd name="connsiteY83" fmla="*/ 0 h 605299"/>
                <a:gd name="connsiteX84" fmla="*/ 273408 w 537371"/>
                <a:gd name="connsiteY84" fmla="*/ 9858 h 605299"/>
                <a:gd name="connsiteX85" fmla="*/ 273408 w 537371"/>
                <a:gd name="connsiteY85" fmla="*/ 70528 h 605299"/>
                <a:gd name="connsiteX86" fmla="*/ 263536 w 537371"/>
                <a:gd name="connsiteY86" fmla="*/ 81145 h 605299"/>
                <a:gd name="connsiteX87" fmla="*/ 172406 w 537371"/>
                <a:gd name="connsiteY87" fmla="*/ 81145 h 605299"/>
                <a:gd name="connsiteX88" fmla="*/ 162534 w 537371"/>
                <a:gd name="connsiteY88" fmla="*/ 70528 h 605299"/>
                <a:gd name="connsiteX89" fmla="*/ 162534 w 537371"/>
                <a:gd name="connsiteY89" fmla="*/ 9858 h 605299"/>
                <a:gd name="connsiteX90" fmla="*/ 172406 w 537371"/>
                <a:gd name="connsiteY90" fmla="*/ 0 h 60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37371" h="605299">
                  <a:moveTo>
                    <a:pt x="71391" y="464938"/>
                  </a:moveTo>
                  <a:cubicBezTo>
                    <a:pt x="65315" y="464938"/>
                    <a:pt x="60758" y="469489"/>
                    <a:pt x="60758" y="475556"/>
                  </a:cubicBezTo>
                  <a:cubicBezTo>
                    <a:pt x="60758" y="480866"/>
                    <a:pt x="65315" y="485416"/>
                    <a:pt x="71391" y="485416"/>
                  </a:cubicBezTo>
                  <a:lnTo>
                    <a:pt x="202781" y="485416"/>
                  </a:lnTo>
                  <a:cubicBezTo>
                    <a:pt x="208098" y="485416"/>
                    <a:pt x="212655" y="480866"/>
                    <a:pt x="212655" y="475556"/>
                  </a:cubicBezTo>
                  <a:cubicBezTo>
                    <a:pt x="212655" y="469489"/>
                    <a:pt x="208098" y="464938"/>
                    <a:pt x="202781" y="464938"/>
                  </a:cubicBezTo>
                  <a:close/>
                  <a:moveTo>
                    <a:pt x="393362" y="362604"/>
                  </a:moveTo>
                  <a:cubicBezTo>
                    <a:pt x="344001" y="362604"/>
                    <a:pt x="303753" y="402800"/>
                    <a:pt x="303753" y="451339"/>
                  </a:cubicBezTo>
                  <a:cubicBezTo>
                    <a:pt x="303753" y="500637"/>
                    <a:pt x="344001" y="540833"/>
                    <a:pt x="393362" y="540833"/>
                  </a:cubicBezTo>
                  <a:cubicBezTo>
                    <a:pt x="441964" y="540833"/>
                    <a:pt x="482213" y="500637"/>
                    <a:pt x="482213" y="451339"/>
                  </a:cubicBezTo>
                  <a:cubicBezTo>
                    <a:pt x="482213" y="402800"/>
                    <a:pt x="441964" y="362604"/>
                    <a:pt x="393362" y="362604"/>
                  </a:cubicBezTo>
                  <a:close/>
                  <a:moveTo>
                    <a:pt x="393362" y="342126"/>
                  </a:moveTo>
                  <a:cubicBezTo>
                    <a:pt x="453356" y="342126"/>
                    <a:pt x="502717" y="391424"/>
                    <a:pt x="502717" y="451339"/>
                  </a:cubicBezTo>
                  <a:cubicBezTo>
                    <a:pt x="502717" y="480159"/>
                    <a:pt x="491326" y="505187"/>
                    <a:pt x="473859" y="524906"/>
                  </a:cubicBezTo>
                  <a:lnTo>
                    <a:pt x="534612" y="587855"/>
                  </a:lnTo>
                  <a:cubicBezTo>
                    <a:pt x="538409" y="592406"/>
                    <a:pt x="538409" y="598473"/>
                    <a:pt x="533853" y="602266"/>
                  </a:cubicBezTo>
                  <a:cubicBezTo>
                    <a:pt x="532334" y="604541"/>
                    <a:pt x="529296" y="605299"/>
                    <a:pt x="527018" y="605299"/>
                  </a:cubicBezTo>
                  <a:cubicBezTo>
                    <a:pt x="523980" y="605299"/>
                    <a:pt x="521702" y="603782"/>
                    <a:pt x="519424" y="602266"/>
                  </a:cubicBezTo>
                  <a:lnTo>
                    <a:pt x="458671" y="538558"/>
                  </a:lnTo>
                  <a:cubicBezTo>
                    <a:pt x="440446" y="552210"/>
                    <a:pt x="417663" y="560552"/>
                    <a:pt x="393362" y="560552"/>
                  </a:cubicBezTo>
                  <a:cubicBezTo>
                    <a:pt x="332610" y="560552"/>
                    <a:pt x="284008" y="512013"/>
                    <a:pt x="284008" y="451339"/>
                  </a:cubicBezTo>
                  <a:cubicBezTo>
                    <a:pt x="284008" y="391424"/>
                    <a:pt x="332610" y="342126"/>
                    <a:pt x="393362" y="342126"/>
                  </a:cubicBezTo>
                  <a:close/>
                  <a:moveTo>
                    <a:pt x="71391" y="282906"/>
                  </a:moveTo>
                  <a:cubicBezTo>
                    <a:pt x="65315" y="282906"/>
                    <a:pt x="60758" y="287457"/>
                    <a:pt x="60758" y="293525"/>
                  </a:cubicBezTo>
                  <a:cubicBezTo>
                    <a:pt x="60758" y="298834"/>
                    <a:pt x="65315" y="303385"/>
                    <a:pt x="71391" y="303385"/>
                  </a:cubicBezTo>
                  <a:lnTo>
                    <a:pt x="212655" y="303385"/>
                  </a:lnTo>
                  <a:cubicBezTo>
                    <a:pt x="218730" y="303385"/>
                    <a:pt x="223287" y="298834"/>
                    <a:pt x="223287" y="293525"/>
                  </a:cubicBezTo>
                  <a:cubicBezTo>
                    <a:pt x="223287" y="287457"/>
                    <a:pt x="218730" y="282906"/>
                    <a:pt x="212655" y="282906"/>
                  </a:cubicBezTo>
                  <a:close/>
                  <a:moveTo>
                    <a:pt x="71391" y="222229"/>
                  </a:moveTo>
                  <a:cubicBezTo>
                    <a:pt x="65315" y="222229"/>
                    <a:pt x="60758" y="226780"/>
                    <a:pt x="60758" y="232848"/>
                  </a:cubicBezTo>
                  <a:cubicBezTo>
                    <a:pt x="60758" y="238157"/>
                    <a:pt x="65315" y="242708"/>
                    <a:pt x="71391" y="242708"/>
                  </a:cubicBezTo>
                  <a:lnTo>
                    <a:pt x="364551" y="242708"/>
                  </a:lnTo>
                  <a:cubicBezTo>
                    <a:pt x="370627" y="242708"/>
                    <a:pt x="375184" y="238157"/>
                    <a:pt x="375184" y="232848"/>
                  </a:cubicBezTo>
                  <a:cubicBezTo>
                    <a:pt x="375184" y="226780"/>
                    <a:pt x="370627" y="222229"/>
                    <a:pt x="364551" y="222229"/>
                  </a:cubicBezTo>
                  <a:close/>
                  <a:moveTo>
                    <a:pt x="71391" y="161552"/>
                  </a:moveTo>
                  <a:cubicBezTo>
                    <a:pt x="65315" y="161552"/>
                    <a:pt x="60758" y="166103"/>
                    <a:pt x="60758" y="172171"/>
                  </a:cubicBezTo>
                  <a:cubicBezTo>
                    <a:pt x="60758" y="177480"/>
                    <a:pt x="65315" y="182031"/>
                    <a:pt x="71391" y="182031"/>
                  </a:cubicBezTo>
                  <a:lnTo>
                    <a:pt x="202781" y="182031"/>
                  </a:lnTo>
                  <a:cubicBezTo>
                    <a:pt x="208098" y="182031"/>
                    <a:pt x="212655" y="177480"/>
                    <a:pt x="212655" y="172171"/>
                  </a:cubicBezTo>
                  <a:cubicBezTo>
                    <a:pt x="212655" y="166103"/>
                    <a:pt x="208098" y="161552"/>
                    <a:pt x="202781" y="161552"/>
                  </a:cubicBezTo>
                  <a:close/>
                  <a:moveTo>
                    <a:pt x="10633" y="60676"/>
                  </a:moveTo>
                  <a:lnTo>
                    <a:pt x="71391" y="60676"/>
                  </a:lnTo>
                  <a:cubicBezTo>
                    <a:pt x="76708" y="60676"/>
                    <a:pt x="81264" y="65227"/>
                    <a:pt x="81264" y="70536"/>
                  </a:cubicBezTo>
                  <a:lnTo>
                    <a:pt x="81264" y="121353"/>
                  </a:lnTo>
                  <a:lnTo>
                    <a:pt x="354678" y="121353"/>
                  </a:lnTo>
                  <a:lnTo>
                    <a:pt x="354678" y="70536"/>
                  </a:lnTo>
                  <a:cubicBezTo>
                    <a:pt x="354678" y="65227"/>
                    <a:pt x="359234" y="60676"/>
                    <a:pt x="364551" y="60676"/>
                  </a:cubicBezTo>
                  <a:lnTo>
                    <a:pt x="425309" y="60676"/>
                  </a:lnTo>
                  <a:cubicBezTo>
                    <a:pt x="431385" y="60676"/>
                    <a:pt x="435942" y="65227"/>
                    <a:pt x="435942" y="70536"/>
                  </a:cubicBezTo>
                  <a:lnTo>
                    <a:pt x="435942" y="318554"/>
                  </a:lnTo>
                  <a:cubicBezTo>
                    <a:pt x="422271" y="314003"/>
                    <a:pt x="407841" y="311728"/>
                    <a:pt x="393411" y="311728"/>
                  </a:cubicBezTo>
                  <a:cubicBezTo>
                    <a:pt x="359234" y="311728"/>
                    <a:pt x="328855" y="323863"/>
                    <a:pt x="304552" y="343584"/>
                  </a:cubicBezTo>
                  <a:lnTo>
                    <a:pt x="71391" y="343584"/>
                  </a:lnTo>
                  <a:cubicBezTo>
                    <a:pt x="65315" y="343584"/>
                    <a:pt x="60758" y="348134"/>
                    <a:pt x="60758" y="354202"/>
                  </a:cubicBezTo>
                  <a:cubicBezTo>
                    <a:pt x="60758" y="359511"/>
                    <a:pt x="65315" y="364062"/>
                    <a:pt x="71391" y="364062"/>
                  </a:cubicBezTo>
                  <a:lnTo>
                    <a:pt x="284805" y="364062"/>
                  </a:lnTo>
                  <a:cubicBezTo>
                    <a:pt x="274932" y="376198"/>
                    <a:pt x="267337" y="389850"/>
                    <a:pt x="262021" y="404261"/>
                  </a:cubicBezTo>
                  <a:lnTo>
                    <a:pt x="71391" y="404261"/>
                  </a:lnTo>
                  <a:cubicBezTo>
                    <a:pt x="65315" y="404261"/>
                    <a:pt x="60758" y="408812"/>
                    <a:pt x="60758" y="414879"/>
                  </a:cubicBezTo>
                  <a:cubicBezTo>
                    <a:pt x="60758" y="420188"/>
                    <a:pt x="65315" y="424739"/>
                    <a:pt x="71391" y="424739"/>
                  </a:cubicBezTo>
                  <a:lnTo>
                    <a:pt x="255945" y="424739"/>
                  </a:lnTo>
                  <a:cubicBezTo>
                    <a:pt x="254426" y="433082"/>
                    <a:pt x="253667" y="442184"/>
                    <a:pt x="253667" y="451286"/>
                  </a:cubicBezTo>
                  <a:cubicBezTo>
                    <a:pt x="253667" y="516513"/>
                    <a:pt x="298476" y="571123"/>
                    <a:pt x="358475" y="586292"/>
                  </a:cubicBezTo>
                  <a:lnTo>
                    <a:pt x="10633" y="586292"/>
                  </a:lnTo>
                  <a:cubicBezTo>
                    <a:pt x="4557" y="586292"/>
                    <a:pt x="0" y="581741"/>
                    <a:pt x="0" y="576432"/>
                  </a:cubicBezTo>
                  <a:lnTo>
                    <a:pt x="0" y="70536"/>
                  </a:lnTo>
                  <a:cubicBezTo>
                    <a:pt x="0" y="65227"/>
                    <a:pt x="4557" y="60676"/>
                    <a:pt x="10633" y="60676"/>
                  </a:cubicBezTo>
                  <a:close/>
                  <a:moveTo>
                    <a:pt x="101769" y="30338"/>
                  </a:moveTo>
                  <a:lnTo>
                    <a:pt x="142022" y="30338"/>
                  </a:lnTo>
                  <a:cubicBezTo>
                    <a:pt x="147338" y="30338"/>
                    <a:pt x="151895" y="34888"/>
                    <a:pt x="151895" y="40196"/>
                  </a:cubicBezTo>
                  <a:lnTo>
                    <a:pt x="151895" y="91007"/>
                  </a:lnTo>
                  <a:lnTo>
                    <a:pt x="284047" y="91007"/>
                  </a:lnTo>
                  <a:lnTo>
                    <a:pt x="284047" y="40196"/>
                  </a:lnTo>
                  <a:cubicBezTo>
                    <a:pt x="284047" y="34888"/>
                    <a:pt x="288604" y="30338"/>
                    <a:pt x="293920" y="30338"/>
                  </a:cubicBezTo>
                  <a:lnTo>
                    <a:pt x="334173" y="30338"/>
                  </a:lnTo>
                  <a:cubicBezTo>
                    <a:pt x="340249" y="30338"/>
                    <a:pt x="344806" y="34888"/>
                    <a:pt x="344806" y="40196"/>
                  </a:cubicBezTo>
                  <a:lnTo>
                    <a:pt x="344806" y="100866"/>
                  </a:lnTo>
                  <a:cubicBezTo>
                    <a:pt x="344806" y="106933"/>
                    <a:pt x="340249" y="111483"/>
                    <a:pt x="334173" y="111483"/>
                  </a:cubicBezTo>
                  <a:lnTo>
                    <a:pt x="101769" y="111483"/>
                  </a:lnTo>
                  <a:cubicBezTo>
                    <a:pt x="95693" y="111483"/>
                    <a:pt x="91136" y="106933"/>
                    <a:pt x="91136" y="100866"/>
                  </a:cubicBezTo>
                  <a:lnTo>
                    <a:pt x="91136" y="40196"/>
                  </a:lnTo>
                  <a:cubicBezTo>
                    <a:pt x="91136" y="34888"/>
                    <a:pt x="95693" y="30338"/>
                    <a:pt x="101769" y="30338"/>
                  </a:cubicBezTo>
                  <a:close/>
                  <a:moveTo>
                    <a:pt x="172406" y="0"/>
                  </a:moveTo>
                  <a:lnTo>
                    <a:pt x="263536" y="0"/>
                  </a:lnTo>
                  <a:cubicBezTo>
                    <a:pt x="268852" y="0"/>
                    <a:pt x="273408" y="4550"/>
                    <a:pt x="273408" y="9858"/>
                  </a:cubicBezTo>
                  <a:lnTo>
                    <a:pt x="273408" y="70528"/>
                  </a:lnTo>
                  <a:cubicBezTo>
                    <a:pt x="273408" y="76595"/>
                    <a:pt x="268852" y="81145"/>
                    <a:pt x="263536" y="81145"/>
                  </a:cubicBezTo>
                  <a:lnTo>
                    <a:pt x="172406" y="81145"/>
                  </a:lnTo>
                  <a:cubicBezTo>
                    <a:pt x="167090" y="81145"/>
                    <a:pt x="162534" y="76595"/>
                    <a:pt x="162534" y="70528"/>
                  </a:cubicBezTo>
                  <a:lnTo>
                    <a:pt x="162534" y="9858"/>
                  </a:lnTo>
                  <a:cubicBezTo>
                    <a:pt x="162534" y="4550"/>
                    <a:pt x="167090" y="0"/>
                    <a:pt x="172406" y="0"/>
                  </a:cubicBezTo>
                  <a:close/>
                </a:path>
              </a:pathLst>
            </a:custGeom>
            <a:solidFill>
              <a:srgbClr val="FFFFFF"/>
            </a:solidFill>
            <a:ln>
              <a:noFill/>
            </a:ln>
          </p:spPr>
          <p:txBody>
            <a:bodyPr/>
            <a:lstStyle/>
            <a:p>
              <a:endParaRPr lang="zh-CN" altLang="en-US">
                <a:solidFill>
                  <a:srgbClr val="000000"/>
                </a:solidFill>
                <a:latin typeface="思源黑体 CN Regular" panose="020B0500000000000000" pitchFamily="34" charset="-122"/>
                <a:ea typeface="思源黑体 CN Medium" panose="020B0600000000000000" charset="-122"/>
                <a:cs typeface="阿里巴巴普惠体 M" panose="00020600040101010101" pitchFamily="18" charset="-122"/>
                <a:sym typeface="思源黑体 CN Regular" panose="020B0500000000000000" pitchFamily="34" charset="-122"/>
              </a:endParaRPr>
            </a:p>
          </p:txBody>
        </p:sp>
        <p:sp>
          <p:nvSpPr>
            <p:cNvPr id="9" name="矩形 8"/>
            <p:cNvSpPr/>
            <p:nvPr/>
          </p:nvSpPr>
          <p:spPr>
            <a:xfrm>
              <a:off x="1394410" y="2366878"/>
              <a:ext cx="1835836" cy="368300"/>
            </a:xfrm>
            <a:prstGeom prst="rect">
              <a:avLst/>
            </a:prstGeom>
            <a:solidFill>
              <a:srgbClr val="A20000"/>
            </a:solidFill>
          </p:spPr>
          <p:txBody>
            <a:bodyPr wrap="square">
              <a:spAutoFit/>
            </a:bodyPr>
            <a:lstStyle/>
            <a:p>
              <a:pPr lvl="0" algn="ctr">
                <a:defRPr/>
              </a:pPr>
              <a:r>
                <a:rPr lang="zh-CN" altLang="en-US" kern="100" dirty="0">
                  <a:solidFill>
                    <a:srgbClr val="FFFFFF"/>
                  </a:solidFill>
                  <a:latin typeface="思源黑体 CN Regular" panose="020B0500000000000000" pitchFamily="34" charset="-122"/>
                  <a:ea typeface="思源黑体 CN Medium" panose="020B0600000000000000" charset="-122"/>
                  <a:cs typeface="阿里巴巴普惠体 M" panose="00020600040101010101" pitchFamily="18" charset="-122"/>
                  <a:sym typeface="思源黑体 CN Regular" panose="020B0500000000000000" pitchFamily="34" charset="-122"/>
                </a:rPr>
                <a:t>电</a:t>
              </a:r>
              <a:r>
                <a:rPr lang="en-US" altLang="zh-CN" kern="100" dirty="0">
                  <a:solidFill>
                    <a:srgbClr val="FFFFFF"/>
                  </a:solidFill>
                  <a:latin typeface="思源黑体 CN Regular" panose="020B0500000000000000" pitchFamily="34" charset="-122"/>
                  <a:ea typeface="思源黑体 CN Medium" panose="020B0600000000000000" charset="-122"/>
                  <a:cs typeface="阿里巴巴普惠体 M" panose="00020600040101010101" pitchFamily="18" charset="-122"/>
                  <a:sym typeface="思源黑体 CN Regular" panose="020B0500000000000000" pitchFamily="34" charset="-122"/>
                </a:rPr>
                <a:t>     </a:t>
              </a:r>
              <a:r>
                <a:rPr lang="zh-CN" altLang="en-US" kern="100" dirty="0">
                  <a:solidFill>
                    <a:srgbClr val="FFFFFF"/>
                  </a:solidFill>
                  <a:latin typeface="思源黑体 CN Regular" panose="020B0500000000000000" pitchFamily="34" charset="-122"/>
                  <a:ea typeface="思源黑体 CN Medium" panose="020B0600000000000000" charset="-122"/>
                  <a:cs typeface="阿里巴巴普惠体 M" panose="00020600040101010101" pitchFamily="18" charset="-122"/>
                  <a:sym typeface="思源黑体 CN Regular" panose="020B0500000000000000" pitchFamily="34" charset="-122"/>
                </a:rPr>
                <a:t>话</a:t>
              </a:r>
              <a:r>
                <a:rPr lang="en-US" altLang="zh-CN" kern="100" dirty="0">
                  <a:solidFill>
                    <a:srgbClr val="FFFFFF"/>
                  </a:solidFill>
                  <a:latin typeface="思源黑体 CN Regular" panose="020B0500000000000000" pitchFamily="34" charset="-122"/>
                  <a:ea typeface="思源黑体 CN Medium" panose="020B0600000000000000" charset="-122"/>
                  <a:cs typeface="阿里巴巴普惠体 M" panose="00020600040101010101" pitchFamily="18" charset="-122"/>
                  <a:sym typeface="思源黑体 CN Regular" panose="020B0500000000000000" pitchFamily="34" charset="-122"/>
                </a:rPr>
                <a:t> </a:t>
              </a:r>
            </a:p>
          </p:txBody>
        </p:sp>
        <p:sp>
          <p:nvSpPr>
            <p:cNvPr id="10" name="矩形 9"/>
            <p:cNvSpPr/>
            <p:nvPr/>
          </p:nvSpPr>
          <p:spPr>
            <a:xfrm>
              <a:off x="1394326" y="4102333"/>
              <a:ext cx="1835836" cy="368300"/>
            </a:xfrm>
            <a:prstGeom prst="rect">
              <a:avLst/>
            </a:prstGeom>
            <a:solidFill>
              <a:srgbClr val="A20000"/>
            </a:solidFill>
          </p:spPr>
          <p:txBody>
            <a:bodyPr wrap="square">
              <a:spAutoFit/>
            </a:bodyPr>
            <a:lstStyle/>
            <a:p>
              <a:pPr lvl="0" algn="ctr">
                <a:defRPr/>
              </a:pPr>
              <a:r>
                <a:rPr lang="en-US" altLang="zh-CN" kern="100" dirty="0">
                  <a:solidFill>
                    <a:srgbClr val="FFFFFF"/>
                  </a:solidFill>
                  <a:latin typeface="思源黑体 CN Regular" panose="020B0500000000000000" pitchFamily="34" charset="-122"/>
                  <a:ea typeface="思源黑体 CN Medium" panose="020B0600000000000000" charset="-122"/>
                  <a:cs typeface="阿里巴巴普惠体 M" panose="00020600040101010101" pitchFamily="18" charset="-122"/>
                  <a:sym typeface="思源黑体 CN Regular" panose="020B0500000000000000" pitchFamily="34" charset="-122"/>
                </a:rPr>
                <a:t>QQ  </a:t>
              </a:r>
              <a:r>
                <a:rPr lang="zh-CN" altLang="en-US" kern="100" dirty="0">
                  <a:solidFill>
                    <a:srgbClr val="FFFFFF"/>
                  </a:solidFill>
                  <a:latin typeface="思源黑体 CN Regular" panose="020B0500000000000000" pitchFamily="34" charset="-122"/>
                  <a:ea typeface="思源黑体 CN Medium" panose="020B0600000000000000" charset="-122"/>
                  <a:cs typeface="阿里巴巴普惠体 M" panose="00020600040101010101" pitchFamily="18" charset="-122"/>
                  <a:sym typeface="思源黑体 CN Regular" panose="020B0500000000000000" pitchFamily="34" charset="-122"/>
                </a:rPr>
                <a:t>群</a:t>
              </a:r>
            </a:p>
          </p:txBody>
        </p:sp>
      </p:grpSp>
      <p:grpSp>
        <p:nvGrpSpPr>
          <p:cNvPr id="13" name="组合 12"/>
          <p:cNvGrpSpPr/>
          <p:nvPr/>
        </p:nvGrpSpPr>
        <p:grpSpPr>
          <a:xfrm>
            <a:off x="375285" y="295910"/>
            <a:ext cx="11435715" cy="695960"/>
            <a:chOff x="750" y="523"/>
            <a:chExt cx="18009" cy="1096"/>
          </a:xfrm>
        </p:grpSpPr>
        <p:sp>
          <p:nvSpPr>
            <p:cNvPr id="20" name="星形: 五角 18"/>
            <p:cNvSpPr/>
            <p:nvPr/>
          </p:nvSpPr>
          <p:spPr>
            <a:xfrm>
              <a:off x="750" y="523"/>
              <a:ext cx="1206" cy="1096"/>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君黑-45简" panose="020B0604020202020204" charset="-122"/>
                <a:ea typeface="汉仪君黑-45简" panose="020B0604020202020204" charset="-122"/>
                <a:cs typeface="汉仪君黑-45简" panose="020B0604020202020204" charset="-122"/>
              </a:endParaRPr>
            </a:p>
          </p:txBody>
        </p:sp>
        <p:cxnSp>
          <p:nvCxnSpPr>
            <p:cNvPr id="21" name="直接连接符 20"/>
            <p:cNvCxnSpPr/>
            <p:nvPr/>
          </p:nvCxnSpPr>
          <p:spPr>
            <a:xfrm>
              <a:off x="1840" y="1486"/>
              <a:ext cx="16919" cy="0"/>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7883" y="1210"/>
              <a:ext cx="10839" cy="0"/>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grpSp>
      <p:sp>
        <p:nvSpPr>
          <p:cNvPr id="23" name="文本框 22"/>
          <p:cNvSpPr txBox="1"/>
          <p:nvPr/>
        </p:nvSpPr>
        <p:spPr>
          <a:xfrm>
            <a:off x="1067435" y="508635"/>
            <a:ext cx="3783330" cy="398780"/>
          </a:xfrm>
          <a:prstGeom prst="rect">
            <a:avLst/>
          </a:prstGeom>
          <a:noFill/>
        </p:spPr>
        <p:txBody>
          <a:bodyPr wrap="square" rtlCol="0">
            <a:spAutoFit/>
          </a:bodyPr>
          <a:lstStyle/>
          <a:p>
            <a:pPr lvl="0" algn="dist" defTabSz="1219200">
              <a:defRPr/>
            </a:pPr>
            <a:r>
              <a:rPr kumimoji="1" lang="zh-CN" altLang="en-US" sz="2000" dirty="0">
                <a:solidFill>
                  <a:srgbClr val="BD0102"/>
                </a:solidFill>
                <a:latin typeface="汉仪君黑-45简" panose="020B0604020202020204" charset="-122"/>
                <a:ea typeface="汉仪君黑-45简" panose="020B0604020202020204" charset="-122"/>
                <a:cs typeface="汉仪君黑-45简" panose="020B0604020202020204" charset="-122"/>
                <a:sym typeface="+mn-ea"/>
              </a:rPr>
              <a:t>联系方式</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 calcmode="lin" valueType="num">
                                      <p:cBhvr additive="base">
                                        <p:cTn id="7"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2522528" y="2450994"/>
            <a:ext cx="7147560" cy="1106805"/>
          </a:xfrm>
          <a:prstGeom prst="rect">
            <a:avLst/>
          </a:prstGeom>
          <a:noFill/>
        </p:spPr>
        <p:txBody>
          <a:bodyPr wrap="none" rtlCol="0">
            <a:spAutoFit/>
          </a:bodyPr>
          <a:lstStyle/>
          <a:p>
            <a:r>
              <a:rPr lang="zh-CN" altLang="en-US" sz="6600" dirty="0">
                <a:solidFill>
                  <a:srgbClr val="C00000"/>
                </a:solidFill>
                <a:effectLst/>
                <a:latin typeface="汉仪君黑-45简" panose="020B0604020202020204" charset="-122"/>
                <a:ea typeface="汉仪君黑-45简" panose="020B0604020202020204" charset="-122"/>
                <a:cs typeface="汉仪君黑-45简" panose="020B0604020202020204" charset="-122"/>
              </a:rPr>
              <a:t>感谢观看</a:t>
            </a:r>
            <a:r>
              <a:rPr lang="en-US" altLang="zh-CN" sz="6600" dirty="0">
                <a:solidFill>
                  <a:srgbClr val="C00000"/>
                </a:solidFill>
                <a:effectLst/>
                <a:latin typeface="汉仪君黑-45简" panose="020B0604020202020204" charset="-122"/>
                <a:ea typeface="汉仪君黑-45简" panose="020B0604020202020204" charset="-122"/>
                <a:cs typeface="汉仪君黑-45简" panose="020B0604020202020204" charset="-122"/>
              </a:rPr>
              <a:t> </a:t>
            </a:r>
            <a:r>
              <a:rPr lang="zh-CN" altLang="en-US" sz="6600" dirty="0">
                <a:solidFill>
                  <a:srgbClr val="C00000"/>
                </a:solidFill>
                <a:effectLst/>
                <a:latin typeface="汉仪君黑-45简" panose="020B0604020202020204" charset="-122"/>
                <a:ea typeface="汉仪君黑-45简" panose="020B0604020202020204" charset="-122"/>
                <a:cs typeface="汉仪君黑-45简" panose="020B0604020202020204" charset="-122"/>
              </a:rPr>
              <a:t>敬请指正</a:t>
            </a:r>
          </a:p>
        </p:txBody>
      </p:sp>
      <p:sp>
        <p:nvSpPr>
          <p:cNvPr id="17" name="文本框 16"/>
          <p:cNvSpPr txBox="1"/>
          <p:nvPr/>
        </p:nvSpPr>
        <p:spPr>
          <a:xfrm>
            <a:off x="3222490" y="1700569"/>
            <a:ext cx="5769428" cy="398780"/>
          </a:xfrm>
          <a:prstGeom prst="rect">
            <a:avLst/>
          </a:prstGeom>
          <a:noFill/>
        </p:spPr>
        <p:txBody>
          <a:bodyPr wrap="square">
            <a:spAutoFit/>
          </a:bodyPr>
          <a:lstStyle/>
          <a:p>
            <a:pPr algn="ctr"/>
            <a:r>
              <a:rPr lang="zh-CN" altLang="en-US" sz="2000" b="1" dirty="0">
                <a:gradFill>
                  <a:gsLst>
                    <a:gs pos="0">
                      <a:srgbClr val="E30000"/>
                    </a:gs>
                    <a:gs pos="100000">
                      <a:srgbClr val="760303"/>
                    </a:gs>
                  </a:gsLst>
                  <a:lin scaled="0"/>
                </a:gradFill>
                <a:latin typeface="思源黑体 CN Regular" panose="020B0500000000000000" pitchFamily="34" charset="-122"/>
                <a:ea typeface="思源黑体 CN Medium" panose="020B0600000000000000" charset="-122"/>
                <a:sym typeface="思源黑体 CN Regular" panose="020B0500000000000000" pitchFamily="34" charset="-122"/>
              </a:rPr>
              <a:t>聚焦创新 ｜ 解读政策 ｜ 关注企业｜ 贯彻精神</a:t>
            </a:r>
          </a:p>
        </p:txBody>
      </p:sp>
      <p:sp>
        <p:nvSpPr>
          <p:cNvPr id="29" name="星形: 五角 28"/>
          <p:cNvSpPr/>
          <p:nvPr/>
        </p:nvSpPr>
        <p:spPr>
          <a:xfrm>
            <a:off x="5858667" y="3462338"/>
            <a:ext cx="470669" cy="451300"/>
          </a:xfrm>
          <a:prstGeom prst="star5">
            <a:avLst/>
          </a:prstGeom>
          <a:gradFill>
            <a:gsLst>
              <a:gs pos="0">
                <a:srgbClr val="FE4444"/>
              </a:gs>
              <a:gs pos="100000">
                <a:srgbClr val="832B2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Medium" panose="020B0600000000000000" charset="-122"/>
              <a:sym typeface="思源黑体 CN Regular" panose="020B0500000000000000" pitchFamily="34" charset="-122"/>
            </a:endParaRPr>
          </a:p>
        </p:txBody>
      </p:sp>
      <p:sp>
        <p:nvSpPr>
          <p:cNvPr id="30" name="星形: 五角 29"/>
          <p:cNvSpPr/>
          <p:nvPr/>
        </p:nvSpPr>
        <p:spPr>
          <a:xfrm>
            <a:off x="5485080" y="3530816"/>
            <a:ext cx="327834" cy="314344"/>
          </a:xfrm>
          <a:prstGeom prst="star5">
            <a:avLst/>
          </a:prstGeom>
          <a:gradFill>
            <a:gsLst>
              <a:gs pos="0">
                <a:srgbClr val="FE4444"/>
              </a:gs>
              <a:gs pos="100000">
                <a:srgbClr val="832B2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Medium" panose="020B0600000000000000" charset="-122"/>
              <a:sym typeface="思源黑体 CN Regular" panose="020B0500000000000000" pitchFamily="34" charset="-122"/>
            </a:endParaRPr>
          </a:p>
        </p:txBody>
      </p:sp>
      <p:sp>
        <p:nvSpPr>
          <p:cNvPr id="31" name="星形: 五角 30"/>
          <p:cNvSpPr/>
          <p:nvPr/>
        </p:nvSpPr>
        <p:spPr>
          <a:xfrm>
            <a:off x="5190554" y="3568721"/>
            <a:ext cx="248771" cy="238534"/>
          </a:xfrm>
          <a:prstGeom prst="star5">
            <a:avLst/>
          </a:prstGeom>
          <a:gradFill>
            <a:gsLst>
              <a:gs pos="0">
                <a:srgbClr val="FE4444"/>
              </a:gs>
              <a:gs pos="100000">
                <a:srgbClr val="832B2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Medium" panose="020B0600000000000000" charset="-122"/>
              <a:sym typeface="思源黑体 CN Regular" panose="020B0500000000000000" pitchFamily="34" charset="-122"/>
            </a:endParaRPr>
          </a:p>
        </p:txBody>
      </p:sp>
      <p:sp>
        <p:nvSpPr>
          <p:cNvPr id="27" name="星形: 五角 26"/>
          <p:cNvSpPr/>
          <p:nvPr/>
        </p:nvSpPr>
        <p:spPr>
          <a:xfrm flipH="1">
            <a:off x="6375089" y="3530816"/>
            <a:ext cx="327834" cy="314344"/>
          </a:xfrm>
          <a:prstGeom prst="star5">
            <a:avLst/>
          </a:prstGeom>
          <a:gradFill>
            <a:gsLst>
              <a:gs pos="0">
                <a:srgbClr val="FE4444"/>
              </a:gs>
              <a:gs pos="100000">
                <a:srgbClr val="832B2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Medium" panose="020B0600000000000000" charset="-122"/>
              <a:sym typeface="思源黑体 CN Regular" panose="020B0500000000000000" pitchFamily="34" charset="-122"/>
            </a:endParaRPr>
          </a:p>
        </p:txBody>
      </p:sp>
      <p:sp>
        <p:nvSpPr>
          <p:cNvPr id="28" name="星形: 五角 27"/>
          <p:cNvSpPr/>
          <p:nvPr/>
        </p:nvSpPr>
        <p:spPr>
          <a:xfrm flipH="1">
            <a:off x="6748677" y="3568721"/>
            <a:ext cx="248771" cy="238534"/>
          </a:xfrm>
          <a:prstGeom prst="star5">
            <a:avLst/>
          </a:prstGeom>
          <a:gradFill>
            <a:gsLst>
              <a:gs pos="0">
                <a:srgbClr val="FE4444"/>
              </a:gs>
              <a:gs pos="100000">
                <a:srgbClr val="832B2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Medium" panose="020B0600000000000000" charset="-122"/>
              <a:sym typeface="思源黑体 CN Regular" panose="020B0500000000000000" pitchFamily="34" charset="-122"/>
            </a:endParaRPr>
          </a:p>
        </p:txBody>
      </p:sp>
      <p:cxnSp>
        <p:nvCxnSpPr>
          <p:cNvPr id="23" name="直接连接符 22"/>
          <p:cNvCxnSpPr/>
          <p:nvPr/>
        </p:nvCxnSpPr>
        <p:spPr>
          <a:xfrm>
            <a:off x="2015949" y="3687988"/>
            <a:ext cx="281293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直接连接符 23"/>
          <p:cNvCxnSpPr/>
          <p:nvPr/>
        </p:nvCxnSpPr>
        <p:spPr>
          <a:xfrm>
            <a:off x="7363117" y="3687988"/>
            <a:ext cx="2812934" cy="0"/>
          </a:xfrm>
          <a:prstGeom prst="line">
            <a:avLst/>
          </a:prstGeom>
        </p:spPr>
        <p:style>
          <a:lnRef idx="3">
            <a:schemeClr val="accent2"/>
          </a:lnRef>
          <a:fillRef idx="0">
            <a:schemeClr val="accent2"/>
          </a:fillRef>
          <a:effectRef idx="2">
            <a:schemeClr val="accent2"/>
          </a:effectRef>
          <a:fontRef idx="minor">
            <a:schemeClr val="tx1"/>
          </a:fontRef>
        </p:style>
      </p:cxnSp>
      <p:sp>
        <p:nvSpPr>
          <p:cNvPr id="2" name="矩形: 圆角 31"/>
          <p:cNvSpPr/>
          <p:nvPr/>
        </p:nvSpPr>
        <p:spPr>
          <a:xfrm>
            <a:off x="3246755" y="4398010"/>
            <a:ext cx="5721350" cy="615950"/>
          </a:xfrm>
          <a:prstGeom prst="roundRect">
            <a:avLst>
              <a:gd name="adj" fmla="val 50000"/>
            </a:avLst>
          </a:prstGeom>
          <a:gradFill>
            <a:gsLst>
              <a:gs pos="100000">
                <a:srgbClr val="FFE5CD"/>
              </a:gs>
              <a:gs pos="0">
                <a:srgbClr val="FFD1A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C00000"/>
                </a:solidFill>
                <a:latin typeface="思源黑体 CN Medium" panose="020B0600000000000000" charset="-122"/>
                <a:ea typeface="思源黑体 CN Medium" panose="020B0600000000000000" charset="-122"/>
                <a:sym typeface="思源黑体 CN Regular" panose="020B0500000000000000" pitchFamily="34" charset="-122"/>
              </a:rPr>
              <a:t>武汉市企业科技创新服务中心</a:t>
            </a:r>
          </a:p>
        </p:txBody>
      </p:sp>
    </p:spTree>
  </p:cSld>
  <p:clrMapOvr>
    <a:masterClrMapping/>
  </p:clrMapOvr>
  <p:transition spd="slow">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09099888"/>
          <p:cNvPicPr>
            <a:picLocks noChangeAspect="1"/>
          </p:cNvPicPr>
          <p:nvPr/>
        </p:nvPicPr>
        <p:blipFill>
          <a:blip r:embed="rId4" cstate="print"/>
          <a:srcRect/>
          <a:stretch>
            <a:fillRect/>
          </a:stretch>
        </p:blipFill>
        <p:spPr>
          <a:xfrm>
            <a:off x="0" y="1270"/>
            <a:ext cx="12192000" cy="6856730"/>
          </a:xfrm>
          <a:prstGeom prst="rect">
            <a:avLst/>
          </a:prstGeom>
        </p:spPr>
      </p:pic>
      <p:sp>
        <p:nvSpPr>
          <p:cNvPr id="7" name="文本框 6"/>
          <p:cNvSpPr txBox="1"/>
          <p:nvPr/>
        </p:nvSpPr>
        <p:spPr>
          <a:xfrm>
            <a:off x="1938020" y="3080385"/>
            <a:ext cx="8660765" cy="1014730"/>
          </a:xfrm>
          <a:prstGeom prst="rect">
            <a:avLst/>
          </a:prstGeom>
          <a:noFill/>
        </p:spPr>
        <p:txBody>
          <a:bodyPr wrap="square" rtlCol="0">
            <a:spAutoFit/>
          </a:bodyPr>
          <a:lstStyle/>
          <a:p>
            <a:pPr algn="ctr"/>
            <a:r>
              <a:rPr kumimoji="1" lang="zh-CN" altLang="zh-CN" sz="6000" b="1" dirty="0">
                <a:solidFill>
                  <a:srgbClr val="C00000"/>
                </a:solidFill>
                <a:latin typeface="汉仪君黑-45简" panose="020B0604020202020204" charset="-122"/>
                <a:ea typeface="汉仪君黑-45简" panose="020B0604020202020204" charset="-122"/>
                <a:cs typeface="汉仪君黑-45简" panose="020B0604020202020204" charset="-122"/>
                <a:sym typeface="汉仪君黑-45简" panose="020B0604020202020204" charset="-122"/>
              </a:rPr>
              <a:t>科技型中小企业评价条件</a:t>
            </a:r>
          </a:p>
        </p:txBody>
      </p:sp>
      <p:sp>
        <p:nvSpPr>
          <p:cNvPr id="8" name="圆角矩形 7"/>
          <p:cNvSpPr/>
          <p:nvPr/>
        </p:nvSpPr>
        <p:spPr>
          <a:xfrm>
            <a:off x="5243987" y="1587163"/>
            <a:ext cx="2048719" cy="71763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dirty="0">
                <a:solidFill>
                  <a:srgbClr val="FED8A0"/>
                </a:solidFill>
                <a:latin typeface="汉仪君黑-45简" panose="020B0604020202020204" charset="-122"/>
                <a:ea typeface="汉仪君黑-45简" panose="020B0604020202020204" charset="-122"/>
                <a:cs typeface="汉仪君黑-45简" panose="020B0604020202020204" charset="-122"/>
              </a:rPr>
              <a:t>第一章</a:t>
            </a:r>
          </a:p>
        </p:txBody>
      </p:sp>
      <p:pic>
        <p:nvPicPr>
          <p:cNvPr id="11" name="图片"/>
          <p:cNvPicPr>
            <a:picLocks noChangeAspect="1"/>
          </p:cNvPicPr>
          <p:nvPr>
            <p:custDataLst>
              <p:tags r:id="rId1"/>
            </p:custDataLst>
          </p:nvPr>
        </p:nvPicPr>
        <p:blipFill>
          <a:blip r:embed="rId5" cstate="print"/>
          <a:stretch>
            <a:fillRect/>
          </a:stretch>
        </p:blipFill>
        <p:spPr>
          <a:xfrm>
            <a:off x="2583117" y="2495442"/>
            <a:ext cx="7370545" cy="5848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bwMode="auto">
          <a:xfrm>
            <a:off x="1875790" y="2599055"/>
            <a:ext cx="9025255" cy="485775"/>
          </a:xfrm>
          <a:prstGeom prst="rect">
            <a:avLst/>
          </a:prstGeom>
          <a:solidFill>
            <a:schemeClr val="bg1">
              <a:lumMod val="85000"/>
              <a:alpha val="26000"/>
            </a:schemeClr>
          </a:solidFill>
          <a:ln w="9525"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汉仪君黑-45简" panose="020B0604020202020204" charset="-122"/>
              <a:buNone/>
              <a:defRPr/>
            </a:pPr>
            <a:endParaRPr kumimoji="0" lang="zh-CN" altLang="en-US" sz="1800" b="0" i="0" u="none" strike="noStrike" kern="1200" cap="none" spc="0" normalizeH="0" baseline="0" noProof="0" dirty="0">
              <a:ln>
                <a:noFill/>
              </a:ln>
              <a:solidFill>
                <a:srgbClr val="3D3D3D"/>
              </a:solidFill>
              <a:effectLst/>
              <a:uLnTx/>
              <a:uFillTx/>
              <a:latin typeface="汉仪君黑-45简" panose="020B0604020202020204" charset="-122"/>
              <a:ea typeface="汉仪君黑-45简" panose="020B0604020202020204" charset="-122"/>
              <a:cs typeface="汉仪君黑-45简" panose="020B0604020202020204" charset="-122"/>
            </a:endParaRPr>
          </a:p>
        </p:txBody>
      </p:sp>
      <p:sp>
        <p:nvSpPr>
          <p:cNvPr id="14" name="矩形 13"/>
          <p:cNvSpPr/>
          <p:nvPr/>
        </p:nvSpPr>
        <p:spPr bwMode="auto">
          <a:xfrm>
            <a:off x="1625109" y="2606951"/>
            <a:ext cx="470326" cy="471320"/>
          </a:xfrm>
          <a:prstGeom prst="rect">
            <a:avLst/>
          </a:prstGeom>
          <a:gradFill>
            <a:gsLst>
              <a:gs pos="0">
                <a:srgbClr val="C30F0F">
                  <a:lumMod val="90000"/>
                  <a:lumOff val="10000"/>
                </a:srgbClr>
              </a:gs>
              <a:gs pos="45000">
                <a:srgbClr val="C30F0F"/>
              </a:gs>
            </a:gsLst>
            <a:lin ang="5400000" scaled="1"/>
          </a:gradFill>
          <a:ln>
            <a:noFill/>
          </a:ln>
          <a:effectLst>
            <a:outerShdw blurRad="254000" dist="101600" dir="5400000" algn="ctr" rotWithShape="0">
              <a:srgbClr val="C30F0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endParaRPr lang="zh-CN" altLang="en-US" sz="2000" dirty="0">
              <a:ln w="19050">
                <a:noFill/>
              </a:ln>
              <a:gradFill>
                <a:gsLst>
                  <a:gs pos="100000">
                    <a:srgbClr val="E9BE61"/>
                  </a:gs>
                  <a:gs pos="49000">
                    <a:srgbClr val="FEEFAC"/>
                  </a:gs>
                </a:gsLst>
                <a:lin ang="5400000" scaled="0"/>
              </a:gradFill>
              <a:latin typeface="汉仪君黑-45简" panose="020B0604020202020204" charset="-122"/>
              <a:ea typeface="汉仪君黑-45简" panose="020B0604020202020204" charset="-122"/>
              <a:cs typeface="汉仪君黑-45简" panose="020B0604020202020204" charset="-122"/>
            </a:endParaRPr>
          </a:p>
        </p:txBody>
      </p:sp>
      <p:sp>
        <p:nvSpPr>
          <p:cNvPr id="42" name="文本框 41"/>
          <p:cNvSpPr txBox="1"/>
          <p:nvPr/>
        </p:nvSpPr>
        <p:spPr>
          <a:xfrm>
            <a:off x="1280160" y="2606702"/>
            <a:ext cx="1126912" cy="460375"/>
          </a:xfrm>
          <a:prstGeom prst="rect">
            <a:avLst/>
          </a:prstGeom>
          <a:noFill/>
        </p:spPr>
        <p:txBody>
          <a:bodyPr wrap="square" rtlCol="0">
            <a:spAutoFit/>
          </a:bodyPr>
          <a:lstStyle/>
          <a:p>
            <a:pPr algn="ctr"/>
            <a:r>
              <a:rPr kumimoji="1" lang="en-US" altLang="zh-CN" sz="2400" b="1" dirty="0">
                <a:solidFill>
                  <a:srgbClr val="FFF9D2"/>
                </a:solidFill>
                <a:latin typeface="汉仪君黑-45简" panose="020B0604020202020204" charset="-122"/>
                <a:ea typeface="汉仪君黑-45简" panose="020B0604020202020204" charset="-122"/>
                <a:cs typeface="汉仪君黑-45简" panose="020B0604020202020204" charset="-122"/>
              </a:rPr>
              <a:t>2</a:t>
            </a:r>
            <a:endParaRPr kumimoji="1" lang="en-US" sz="2400" b="1" dirty="0">
              <a:solidFill>
                <a:srgbClr val="FFF9D2"/>
              </a:solidFill>
              <a:latin typeface="汉仪君黑-45简" panose="020B0604020202020204" charset="-122"/>
              <a:ea typeface="汉仪君黑-45简" panose="020B0604020202020204" charset="-122"/>
              <a:cs typeface="汉仪君黑-45简" panose="020B0604020202020204" charset="-122"/>
            </a:endParaRPr>
          </a:p>
        </p:txBody>
      </p:sp>
      <p:sp>
        <p:nvSpPr>
          <p:cNvPr id="15" name="矩形 14"/>
          <p:cNvSpPr/>
          <p:nvPr/>
        </p:nvSpPr>
        <p:spPr bwMode="auto">
          <a:xfrm>
            <a:off x="1875790" y="3295015"/>
            <a:ext cx="9025255" cy="1029970"/>
          </a:xfrm>
          <a:prstGeom prst="rect">
            <a:avLst/>
          </a:prstGeom>
          <a:solidFill>
            <a:schemeClr val="bg1">
              <a:lumMod val="85000"/>
              <a:alpha val="26000"/>
            </a:schemeClr>
          </a:solidFill>
          <a:ln w="9525"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汉仪君黑-45简" panose="020B0604020202020204" charset="-122"/>
              <a:buNone/>
              <a:defRPr/>
            </a:pPr>
            <a:endParaRPr kumimoji="0" lang="zh-CN" altLang="en-US" sz="1800" b="0" i="0" u="none" strike="noStrike" kern="1200" cap="none" spc="0" normalizeH="0" baseline="0" noProof="0" dirty="0">
              <a:ln>
                <a:noFill/>
              </a:ln>
              <a:solidFill>
                <a:srgbClr val="3D3D3D"/>
              </a:solidFill>
              <a:effectLst/>
              <a:uLnTx/>
              <a:uFillTx/>
              <a:latin typeface="汉仪君黑-45简" panose="020B0604020202020204" charset="-122"/>
              <a:ea typeface="汉仪君黑-45简" panose="020B0604020202020204" charset="-122"/>
              <a:cs typeface="汉仪君黑-45简" panose="020B0604020202020204" charset="-122"/>
            </a:endParaRPr>
          </a:p>
        </p:txBody>
      </p:sp>
      <p:sp>
        <p:nvSpPr>
          <p:cNvPr id="21" name="矩形 20"/>
          <p:cNvSpPr/>
          <p:nvPr/>
        </p:nvSpPr>
        <p:spPr bwMode="auto">
          <a:xfrm>
            <a:off x="1625109" y="3575326"/>
            <a:ext cx="470326" cy="471320"/>
          </a:xfrm>
          <a:prstGeom prst="rect">
            <a:avLst/>
          </a:prstGeom>
          <a:gradFill>
            <a:gsLst>
              <a:gs pos="0">
                <a:srgbClr val="C30F0F">
                  <a:lumMod val="90000"/>
                  <a:lumOff val="10000"/>
                </a:srgbClr>
              </a:gs>
              <a:gs pos="45000">
                <a:srgbClr val="C30F0F"/>
              </a:gs>
            </a:gsLst>
            <a:lin ang="5400000" scaled="1"/>
          </a:gradFill>
          <a:ln>
            <a:noFill/>
          </a:ln>
          <a:effectLst>
            <a:outerShdw blurRad="254000" dist="101600" dir="5400000" algn="ctr" rotWithShape="0">
              <a:srgbClr val="C30F0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endParaRPr lang="zh-CN" altLang="en-US" sz="2000" dirty="0">
              <a:ln w="19050">
                <a:noFill/>
              </a:ln>
              <a:gradFill>
                <a:gsLst>
                  <a:gs pos="100000">
                    <a:srgbClr val="E9BE61"/>
                  </a:gs>
                  <a:gs pos="49000">
                    <a:srgbClr val="FEEFAC"/>
                  </a:gs>
                </a:gsLst>
                <a:lin ang="5400000" scaled="0"/>
              </a:gradFill>
              <a:latin typeface="汉仪君黑-45简" panose="020B0604020202020204" charset="-122"/>
              <a:ea typeface="汉仪君黑-45简" panose="020B0604020202020204" charset="-122"/>
              <a:cs typeface="汉仪君黑-45简" panose="020B0604020202020204" charset="-122"/>
            </a:endParaRPr>
          </a:p>
        </p:txBody>
      </p:sp>
      <p:sp>
        <p:nvSpPr>
          <p:cNvPr id="22" name="矩形 21"/>
          <p:cNvSpPr/>
          <p:nvPr/>
        </p:nvSpPr>
        <p:spPr bwMode="auto">
          <a:xfrm>
            <a:off x="1876056" y="4541040"/>
            <a:ext cx="9025255" cy="772160"/>
          </a:xfrm>
          <a:prstGeom prst="rect">
            <a:avLst/>
          </a:prstGeom>
          <a:solidFill>
            <a:schemeClr val="bg1">
              <a:lumMod val="85000"/>
              <a:alpha val="26000"/>
            </a:schemeClr>
          </a:solidFill>
          <a:ln w="9525"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汉仪君黑-45简" panose="020B0604020202020204" charset="-122"/>
              <a:buNone/>
              <a:defRPr/>
            </a:pPr>
            <a:endParaRPr kumimoji="0" lang="zh-CN" altLang="en-US" sz="1800" b="0" i="0" u="none" strike="noStrike" kern="1200" cap="none" spc="0" normalizeH="0" baseline="0" noProof="0" dirty="0">
              <a:ln>
                <a:noFill/>
              </a:ln>
              <a:solidFill>
                <a:srgbClr val="3D3D3D"/>
              </a:solidFill>
              <a:effectLst/>
              <a:uLnTx/>
              <a:uFillTx/>
              <a:latin typeface="汉仪君黑-45简" panose="020B0604020202020204" charset="-122"/>
              <a:ea typeface="汉仪君黑-45简" panose="020B0604020202020204" charset="-122"/>
              <a:cs typeface="汉仪君黑-45简" panose="020B0604020202020204" charset="-122"/>
            </a:endParaRPr>
          </a:p>
        </p:txBody>
      </p:sp>
      <p:sp>
        <p:nvSpPr>
          <p:cNvPr id="26" name="矩形 25"/>
          <p:cNvSpPr/>
          <p:nvPr/>
        </p:nvSpPr>
        <p:spPr bwMode="auto">
          <a:xfrm>
            <a:off x="1625109" y="4715786"/>
            <a:ext cx="470326" cy="471320"/>
          </a:xfrm>
          <a:prstGeom prst="rect">
            <a:avLst/>
          </a:prstGeom>
          <a:gradFill>
            <a:gsLst>
              <a:gs pos="0">
                <a:srgbClr val="C30F0F">
                  <a:lumMod val="90000"/>
                  <a:lumOff val="10000"/>
                </a:srgbClr>
              </a:gs>
              <a:gs pos="45000">
                <a:srgbClr val="C30F0F"/>
              </a:gs>
            </a:gsLst>
            <a:lin ang="5400000" scaled="1"/>
          </a:gradFill>
          <a:ln>
            <a:noFill/>
          </a:ln>
          <a:effectLst>
            <a:outerShdw blurRad="254000" dist="101600" dir="5400000" algn="ctr" rotWithShape="0">
              <a:srgbClr val="C30F0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endParaRPr lang="zh-CN" altLang="en-US" sz="2000" dirty="0">
              <a:ln w="19050">
                <a:noFill/>
              </a:ln>
              <a:gradFill>
                <a:gsLst>
                  <a:gs pos="100000">
                    <a:srgbClr val="E9BE61"/>
                  </a:gs>
                  <a:gs pos="49000">
                    <a:srgbClr val="FEEFAC"/>
                  </a:gs>
                </a:gsLst>
                <a:lin ang="5400000" scaled="0"/>
              </a:gradFill>
              <a:latin typeface="汉仪君黑-45简" panose="020B0604020202020204" charset="-122"/>
              <a:ea typeface="汉仪君黑-45简" panose="020B0604020202020204" charset="-122"/>
              <a:cs typeface="汉仪君黑-45简" panose="020B0604020202020204" charset="-122"/>
            </a:endParaRPr>
          </a:p>
        </p:txBody>
      </p:sp>
      <p:sp>
        <p:nvSpPr>
          <p:cNvPr id="27" name="文本框 26"/>
          <p:cNvSpPr txBox="1"/>
          <p:nvPr/>
        </p:nvSpPr>
        <p:spPr>
          <a:xfrm>
            <a:off x="1274445" y="3586507"/>
            <a:ext cx="1126912" cy="460375"/>
          </a:xfrm>
          <a:prstGeom prst="rect">
            <a:avLst/>
          </a:prstGeom>
          <a:noFill/>
        </p:spPr>
        <p:txBody>
          <a:bodyPr wrap="square" rtlCol="0">
            <a:spAutoFit/>
          </a:bodyPr>
          <a:lstStyle/>
          <a:p>
            <a:pPr algn="ctr"/>
            <a:r>
              <a:rPr kumimoji="1" lang="en-US" sz="2400" b="1" dirty="0">
                <a:solidFill>
                  <a:srgbClr val="FFF9D2"/>
                </a:solidFill>
                <a:latin typeface="汉仪君黑-45简" panose="020B0604020202020204" charset="-122"/>
                <a:ea typeface="汉仪君黑-45简" panose="020B0604020202020204" charset="-122"/>
                <a:cs typeface="汉仪君黑-45简" panose="020B0604020202020204" charset="-122"/>
              </a:rPr>
              <a:t>3</a:t>
            </a:r>
          </a:p>
        </p:txBody>
      </p:sp>
      <p:sp>
        <p:nvSpPr>
          <p:cNvPr id="28" name="文本框 27"/>
          <p:cNvSpPr txBox="1"/>
          <p:nvPr/>
        </p:nvSpPr>
        <p:spPr>
          <a:xfrm>
            <a:off x="1280160" y="4715537"/>
            <a:ext cx="1126912" cy="460375"/>
          </a:xfrm>
          <a:prstGeom prst="rect">
            <a:avLst/>
          </a:prstGeom>
          <a:noFill/>
        </p:spPr>
        <p:txBody>
          <a:bodyPr wrap="square" rtlCol="0">
            <a:spAutoFit/>
          </a:bodyPr>
          <a:lstStyle/>
          <a:p>
            <a:pPr algn="ctr"/>
            <a:r>
              <a:rPr kumimoji="1" lang="en-US" altLang="zh-CN" sz="2400" b="1" dirty="0">
                <a:solidFill>
                  <a:srgbClr val="FFF9D2"/>
                </a:solidFill>
                <a:latin typeface="汉仪君黑-45简" panose="020B0604020202020204" charset="-122"/>
                <a:ea typeface="汉仪君黑-45简" panose="020B0604020202020204" charset="-122"/>
                <a:cs typeface="汉仪君黑-45简" panose="020B0604020202020204" charset="-122"/>
              </a:rPr>
              <a:t>4</a:t>
            </a:r>
            <a:endParaRPr kumimoji="1" lang="en-US" sz="2400" b="1" dirty="0">
              <a:solidFill>
                <a:srgbClr val="FFF9D2"/>
              </a:solidFill>
              <a:latin typeface="汉仪君黑-45简" panose="020B0604020202020204" charset="-122"/>
              <a:ea typeface="汉仪君黑-45简" panose="020B0604020202020204" charset="-122"/>
              <a:cs typeface="汉仪君黑-45简" panose="020B0604020202020204" charset="-122"/>
            </a:endParaRPr>
          </a:p>
        </p:txBody>
      </p:sp>
      <p:sp>
        <p:nvSpPr>
          <p:cNvPr id="33" name="圆角矩形 58"/>
          <p:cNvSpPr/>
          <p:nvPr>
            <p:custDataLst>
              <p:tags r:id="rId1"/>
            </p:custDataLst>
          </p:nvPr>
        </p:nvSpPr>
        <p:spPr>
          <a:xfrm>
            <a:off x="1075690" y="956310"/>
            <a:ext cx="3481070" cy="489585"/>
          </a:xfrm>
          <a:prstGeom prst="roundRect">
            <a:avLst>
              <a:gd name="adj" fmla="val 50000"/>
            </a:avLst>
          </a:prstGeom>
          <a:gradFill>
            <a:gsLst>
              <a:gs pos="0">
                <a:srgbClr val="C30F0F">
                  <a:lumMod val="90000"/>
                  <a:lumOff val="10000"/>
                </a:srgbClr>
              </a:gs>
              <a:gs pos="45000">
                <a:srgbClr val="C30F0F"/>
              </a:gs>
            </a:gsLst>
            <a:lin ang="5400000" scaled="1"/>
          </a:gradFill>
          <a:ln>
            <a:noFill/>
          </a:ln>
          <a:effectLst>
            <a:outerShdw blurRad="254000" dist="101600" dir="5400000" algn="ctr" rotWithShape="0">
              <a:srgbClr val="C30F0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756000" tIns="0" rIns="0" bIns="0" rtlCol="0" anchor="ctr"/>
          <a:lstStyle/>
          <a:p>
            <a:pPr>
              <a:lnSpc>
                <a:spcPct val="120000"/>
              </a:lnSpc>
            </a:pPr>
            <a:endParaRPr lang="zh-CN" altLang="en-US" sz="2400" dirty="0">
              <a:ln w="19050">
                <a:noFill/>
              </a:ln>
              <a:gradFill>
                <a:gsLst>
                  <a:gs pos="100000">
                    <a:srgbClr val="E9BE61"/>
                  </a:gs>
                  <a:gs pos="49000">
                    <a:srgbClr val="FEEFAC"/>
                  </a:gs>
                </a:gsLst>
                <a:lin ang="5400000" scaled="0"/>
              </a:gradFill>
              <a:latin typeface="汉仪君黑-45简" panose="020B0604020202020204" charset="-122"/>
              <a:ea typeface="汉仪君黑-45简" panose="020B0604020202020204" charset="-122"/>
              <a:cs typeface="汉仪君黑-45简" panose="020B0604020202020204" charset="-122"/>
              <a:sym typeface="+mn-lt"/>
            </a:endParaRPr>
          </a:p>
        </p:txBody>
      </p:sp>
      <p:sp>
        <p:nvSpPr>
          <p:cNvPr id="38" name="文本框 37"/>
          <p:cNvSpPr txBox="1"/>
          <p:nvPr/>
        </p:nvSpPr>
        <p:spPr>
          <a:xfrm>
            <a:off x="1410970" y="1013460"/>
            <a:ext cx="2834005" cy="398780"/>
          </a:xfrm>
          <a:prstGeom prst="rect">
            <a:avLst/>
          </a:prstGeom>
          <a:noFill/>
        </p:spPr>
        <p:txBody>
          <a:bodyPr wrap="square" rtlCol="0" anchor="t">
            <a:spAutoFit/>
          </a:bodyPr>
          <a:lstStyle/>
          <a:p>
            <a:pPr algn="dist"/>
            <a:r>
              <a:rPr lang="zh-CN" altLang="en-US" sz="2000" dirty="0">
                <a:solidFill>
                  <a:schemeClr val="bg1"/>
                </a:solidFill>
                <a:latin typeface="汉仪君黑-45简" panose="020B0604020202020204" charset="-122"/>
                <a:ea typeface="汉仪君黑-45简" panose="020B0604020202020204" charset="-122"/>
                <a:cs typeface="汉仪君黑-45简" panose="020B0604020202020204" charset="-122"/>
              </a:rPr>
              <a:t>科技型中小企业条件</a:t>
            </a:r>
          </a:p>
        </p:txBody>
      </p:sp>
      <p:sp>
        <p:nvSpPr>
          <p:cNvPr id="2" name="文本框 1"/>
          <p:cNvSpPr txBox="1"/>
          <p:nvPr/>
        </p:nvSpPr>
        <p:spPr>
          <a:xfrm>
            <a:off x="1013460" y="481330"/>
            <a:ext cx="3783330" cy="398780"/>
          </a:xfrm>
          <a:prstGeom prst="rect">
            <a:avLst/>
          </a:prstGeom>
          <a:noFill/>
        </p:spPr>
        <p:txBody>
          <a:bodyPr wrap="square" rtlCol="0">
            <a:spAutoFit/>
          </a:bodyPr>
          <a:lstStyle/>
          <a:p>
            <a:pPr lvl="0" algn="dist" defTabSz="1219200">
              <a:defRPr/>
            </a:pPr>
            <a:r>
              <a:rPr kumimoji="1" lang="zh-CN" altLang="en-US" sz="2000" dirty="0">
                <a:solidFill>
                  <a:srgbClr val="BD0102"/>
                </a:solidFill>
                <a:latin typeface="汉仪君黑-45简" panose="020B0604020202020204" charset="-122"/>
                <a:ea typeface="汉仪君黑-45简" panose="020B0604020202020204" charset="-122"/>
                <a:cs typeface="汉仪君黑-45简" panose="020B0604020202020204" charset="-122"/>
                <a:sym typeface="+mn-ea"/>
              </a:rPr>
              <a:t>科技型中小企业评价条件</a:t>
            </a:r>
          </a:p>
        </p:txBody>
      </p:sp>
      <p:grpSp>
        <p:nvGrpSpPr>
          <p:cNvPr id="32" name="组合 31"/>
          <p:cNvGrpSpPr/>
          <p:nvPr/>
        </p:nvGrpSpPr>
        <p:grpSpPr>
          <a:xfrm>
            <a:off x="321310" y="268605"/>
            <a:ext cx="11435715" cy="695960"/>
            <a:chOff x="750" y="523"/>
            <a:chExt cx="18009" cy="1096"/>
          </a:xfrm>
        </p:grpSpPr>
        <p:sp>
          <p:nvSpPr>
            <p:cNvPr id="4" name="星形: 五角 18"/>
            <p:cNvSpPr/>
            <p:nvPr/>
          </p:nvSpPr>
          <p:spPr>
            <a:xfrm>
              <a:off x="750" y="523"/>
              <a:ext cx="1206" cy="1096"/>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君黑-45简" panose="020B0604020202020204" charset="-122"/>
                <a:ea typeface="汉仪君黑-45简" panose="020B0604020202020204" charset="-122"/>
                <a:cs typeface="汉仪君黑-45简" panose="020B0604020202020204" charset="-122"/>
              </a:endParaRPr>
            </a:p>
          </p:txBody>
        </p:sp>
        <p:cxnSp>
          <p:nvCxnSpPr>
            <p:cNvPr id="6" name="直接连接符 20"/>
            <p:cNvCxnSpPr/>
            <p:nvPr/>
          </p:nvCxnSpPr>
          <p:spPr>
            <a:xfrm>
              <a:off x="1840" y="1486"/>
              <a:ext cx="16919" cy="0"/>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7883" y="1210"/>
              <a:ext cx="10839" cy="0"/>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grpSp>
      <p:sp>
        <p:nvSpPr>
          <p:cNvPr id="5" name="文本框 4"/>
          <p:cNvSpPr txBox="1"/>
          <p:nvPr/>
        </p:nvSpPr>
        <p:spPr>
          <a:xfrm>
            <a:off x="2347595" y="2628900"/>
            <a:ext cx="8455660" cy="414020"/>
          </a:xfrm>
          <a:prstGeom prst="rect">
            <a:avLst/>
          </a:prstGeom>
          <a:noFill/>
        </p:spPr>
        <p:txBody>
          <a:bodyPr wrap="square" rtlCol="0" anchor="t">
            <a:spAutoFit/>
          </a:bodyPr>
          <a:lstStyle/>
          <a:p>
            <a:pPr algn="just" eaLnBrk="1" hangingPunct="1">
              <a:lnSpc>
                <a:spcPct val="150000"/>
              </a:lnSpc>
            </a:pPr>
            <a:r>
              <a:rPr lang="zh-CN" altLang="en-US" sz="1400" dirty="0">
                <a:solidFill>
                  <a:schemeClr val="tx1">
                    <a:lumMod val="75000"/>
                    <a:lumOff val="25000"/>
                  </a:schemeClr>
                </a:solidFill>
                <a:latin typeface="+mn-ea"/>
                <a:cs typeface="汉仪君黑-45简" panose="020B0604020202020204" charset="-122"/>
                <a:sym typeface="+mn-lt"/>
              </a:rPr>
              <a:t>职工总数不超过500人、年销售收入不超过2亿元、资产总额不超过2亿元。</a:t>
            </a:r>
          </a:p>
        </p:txBody>
      </p:sp>
      <p:sp>
        <p:nvSpPr>
          <p:cNvPr id="9" name="文本框 8"/>
          <p:cNvSpPr txBox="1"/>
          <p:nvPr/>
        </p:nvSpPr>
        <p:spPr>
          <a:xfrm>
            <a:off x="2347595" y="3298825"/>
            <a:ext cx="8455660" cy="1060450"/>
          </a:xfrm>
          <a:prstGeom prst="rect">
            <a:avLst/>
          </a:prstGeom>
          <a:noFill/>
        </p:spPr>
        <p:txBody>
          <a:bodyPr wrap="square" rtlCol="0" anchor="t">
            <a:spAutoFit/>
          </a:bodyPr>
          <a:lstStyle/>
          <a:p>
            <a:pPr algn="just" eaLnBrk="1" hangingPunct="1">
              <a:lnSpc>
                <a:spcPct val="150000"/>
              </a:lnSpc>
            </a:pPr>
            <a:r>
              <a:rPr lang="zh-CN" altLang="en-US" sz="1400" dirty="0">
                <a:solidFill>
                  <a:schemeClr val="tx1">
                    <a:lumMod val="75000"/>
                    <a:lumOff val="25000"/>
                  </a:schemeClr>
                </a:solidFill>
                <a:latin typeface="+mn-ea"/>
                <a:cs typeface="汉仪君黑-45简" panose="020B0604020202020204" charset="-122"/>
                <a:sym typeface="+mn-lt"/>
              </a:rPr>
              <a:t>企业所在行业不属于国家发展改革委员会《产业结构调整指导目录》规定的限制类和淘汰类范围，不属于财政部、国家税务总局、科技部《关于完善研究开发费用税前加计扣除政策的通知》（财税〔2015〕119号）规定的不适用税前加计扣除政策的行业。</a:t>
            </a:r>
          </a:p>
        </p:txBody>
      </p:sp>
      <p:sp>
        <p:nvSpPr>
          <p:cNvPr id="10" name="文本框 9"/>
          <p:cNvSpPr txBox="1"/>
          <p:nvPr/>
        </p:nvSpPr>
        <p:spPr>
          <a:xfrm>
            <a:off x="2347595" y="4533265"/>
            <a:ext cx="8455660" cy="737235"/>
          </a:xfrm>
          <a:prstGeom prst="rect">
            <a:avLst/>
          </a:prstGeom>
          <a:noFill/>
        </p:spPr>
        <p:txBody>
          <a:bodyPr wrap="square" rtlCol="0" anchor="t">
            <a:spAutoFit/>
          </a:bodyPr>
          <a:lstStyle/>
          <a:p>
            <a:pPr algn="just" eaLnBrk="1" hangingPunct="1">
              <a:lnSpc>
                <a:spcPct val="150000"/>
              </a:lnSpc>
            </a:pPr>
            <a:r>
              <a:rPr lang="zh-CN" altLang="en-US" sz="1400" dirty="0">
                <a:solidFill>
                  <a:schemeClr val="tx1">
                    <a:lumMod val="75000"/>
                    <a:lumOff val="25000"/>
                  </a:schemeClr>
                </a:solidFill>
                <a:latin typeface="+mn-ea"/>
                <a:cs typeface="汉仪君黑-45简" panose="020B0604020202020204" charset="-122"/>
                <a:sym typeface="+mn-lt"/>
              </a:rPr>
              <a:t>企业在填报上一年及当年内未发生重大安全、重大质量事故和严重环境违法、科研严重失信行为，且企业未列入经营异常名录和严重违法失信企业名单。</a:t>
            </a:r>
          </a:p>
        </p:txBody>
      </p:sp>
      <p:sp>
        <p:nvSpPr>
          <p:cNvPr id="7" name="矩形 6"/>
          <p:cNvSpPr/>
          <p:nvPr/>
        </p:nvSpPr>
        <p:spPr bwMode="auto">
          <a:xfrm>
            <a:off x="1872881" y="5566565"/>
            <a:ext cx="9025255" cy="772160"/>
          </a:xfrm>
          <a:prstGeom prst="rect">
            <a:avLst/>
          </a:prstGeom>
          <a:solidFill>
            <a:schemeClr val="bg1">
              <a:lumMod val="85000"/>
              <a:alpha val="26000"/>
            </a:schemeClr>
          </a:solidFill>
          <a:ln w="9525"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汉仪君黑-45简" panose="020B0604020202020204" charset="-122"/>
              <a:buNone/>
              <a:defRPr/>
            </a:pPr>
            <a:endParaRPr kumimoji="0" lang="zh-CN" altLang="en-US" sz="1800" b="0" i="0" u="none" strike="noStrike" kern="1200" cap="none" spc="0" normalizeH="0" baseline="0" noProof="0" dirty="0">
              <a:ln>
                <a:noFill/>
              </a:ln>
              <a:solidFill>
                <a:srgbClr val="3D3D3D"/>
              </a:solidFill>
              <a:effectLst/>
              <a:uLnTx/>
              <a:uFillTx/>
              <a:latin typeface="汉仪君黑-45简" panose="020B0604020202020204" charset="-122"/>
              <a:ea typeface="汉仪君黑-45简" panose="020B0604020202020204" charset="-122"/>
              <a:cs typeface="汉仪君黑-45简" panose="020B0604020202020204" charset="-122"/>
            </a:endParaRPr>
          </a:p>
        </p:txBody>
      </p:sp>
      <p:sp>
        <p:nvSpPr>
          <p:cNvPr id="8" name="矩形 7"/>
          <p:cNvSpPr/>
          <p:nvPr/>
        </p:nvSpPr>
        <p:spPr bwMode="auto">
          <a:xfrm>
            <a:off x="1621934" y="5741311"/>
            <a:ext cx="470326" cy="471320"/>
          </a:xfrm>
          <a:prstGeom prst="rect">
            <a:avLst/>
          </a:prstGeom>
          <a:gradFill>
            <a:gsLst>
              <a:gs pos="0">
                <a:srgbClr val="C30F0F">
                  <a:lumMod val="90000"/>
                  <a:lumOff val="10000"/>
                </a:srgbClr>
              </a:gs>
              <a:gs pos="45000">
                <a:srgbClr val="C30F0F"/>
              </a:gs>
            </a:gsLst>
            <a:lin ang="5400000" scaled="1"/>
          </a:gradFill>
          <a:ln>
            <a:noFill/>
          </a:ln>
          <a:effectLst>
            <a:outerShdw blurRad="254000" dist="101600" dir="5400000" algn="ctr" rotWithShape="0">
              <a:srgbClr val="C30F0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endParaRPr lang="zh-CN" altLang="en-US" sz="2000" dirty="0">
              <a:ln w="19050">
                <a:noFill/>
              </a:ln>
              <a:gradFill>
                <a:gsLst>
                  <a:gs pos="100000">
                    <a:srgbClr val="E9BE61"/>
                  </a:gs>
                  <a:gs pos="49000">
                    <a:srgbClr val="FEEFAC"/>
                  </a:gs>
                </a:gsLst>
                <a:lin ang="5400000" scaled="0"/>
              </a:gradFill>
              <a:latin typeface="汉仪君黑-45简" panose="020B0604020202020204" charset="-122"/>
              <a:ea typeface="汉仪君黑-45简" panose="020B0604020202020204" charset="-122"/>
              <a:cs typeface="汉仪君黑-45简" panose="020B0604020202020204" charset="-122"/>
            </a:endParaRPr>
          </a:p>
        </p:txBody>
      </p:sp>
      <p:sp>
        <p:nvSpPr>
          <p:cNvPr id="11" name="文本框 10"/>
          <p:cNvSpPr txBox="1"/>
          <p:nvPr/>
        </p:nvSpPr>
        <p:spPr>
          <a:xfrm>
            <a:off x="1276985" y="5741062"/>
            <a:ext cx="1126912" cy="460375"/>
          </a:xfrm>
          <a:prstGeom prst="rect">
            <a:avLst/>
          </a:prstGeom>
          <a:noFill/>
        </p:spPr>
        <p:txBody>
          <a:bodyPr wrap="square" rtlCol="0">
            <a:spAutoFit/>
          </a:bodyPr>
          <a:lstStyle/>
          <a:p>
            <a:pPr algn="ctr"/>
            <a:r>
              <a:rPr kumimoji="1" lang="en-US" altLang="zh-CN" sz="2400" b="1" dirty="0">
                <a:solidFill>
                  <a:srgbClr val="FFF9D2"/>
                </a:solidFill>
                <a:latin typeface="汉仪君黑-45简" panose="020B0604020202020204" charset="-122"/>
                <a:ea typeface="汉仪君黑-45简" panose="020B0604020202020204" charset="-122"/>
                <a:cs typeface="汉仪君黑-45简" panose="020B0604020202020204" charset="-122"/>
              </a:rPr>
              <a:t>5</a:t>
            </a:r>
            <a:endParaRPr kumimoji="1" lang="en-US" sz="2400" b="1" dirty="0">
              <a:solidFill>
                <a:srgbClr val="FFF9D2"/>
              </a:solidFill>
              <a:latin typeface="汉仪君黑-45简" panose="020B0604020202020204" charset="-122"/>
              <a:ea typeface="汉仪君黑-45简" panose="020B0604020202020204" charset="-122"/>
              <a:cs typeface="汉仪君黑-45简" panose="020B0604020202020204" charset="-122"/>
            </a:endParaRPr>
          </a:p>
        </p:txBody>
      </p:sp>
      <p:sp>
        <p:nvSpPr>
          <p:cNvPr id="12" name="文本框 11"/>
          <p:cNvSpPr txBox="1"/>
          <p:nvPr/>
        </p:nvSpPr>
        <p:spPr>
          <a:xfrm>
            <a:off x="2344420" y="5730240"/>
            <a:ext cx="8455660" cy="737235"/>
          </a:xfrm>
          <a:prstGeom prst="rect">
            <a:avLst/>
          </a:prstGeom>
          <a:noFill/>
        </p:spPr>
        <p:txBody>
          <a:bodyPr wrap="square" rtlCol="0" anchor="t">
            <a:spAutoFit/>
          </a:bodyPr>
          <a:lstStyle/>
          <a:p>
            <a:pPr algn="just" eaLnBrk="1" hangingPunct="1">
              <a:lnSpc>
                <a:spcPct val="150000"/>
              </a:lnSpc>
            </a:pPr>
            <a:r>
              <a:rPr lang="zh-CN" altLang="en-US" sz="1400" dirty="0">
                <a:solidFill>
                  <a:schemeClr val="tx1">
                    <a:lumMod val="75000"/>
                    <a:lumOff val="25000"/>
                  </a:schemeClr>
                </a:solidFill>
                <a:latin typeface="+mn-ea"/>
                <a:cs typeface="汉仪君黑-45简" panose="020B0604020202020204" charset="-122"/>
                <a:sym typeface="+mn-lt"/>
              </a:rPr>
              <a:t>企业根据科技型中小企业评价指标进行综合评价所得分值不低于60分，且科技人员指标得分不得为0分。</a:t>
            </a:r>
          </a:p>
          <a:p>
            <a:pPr algn="just" eaLnBrk="1" hangingPunct="1">
              <a:lnSpc>
                <a:spcPct val="150000"/>
              </a:lnSpc>
            </a:pPr>
            <a:endParaRPr lang="zh-CN" altLang="en-US" sz="1400" dirty="0">
              <a:solidFill>
                <a:schemeClr val="tx1">
                  <a:lumMod val="75000"/>
                  <a:lumOff val="25000"/>
                </a:schemeClr>
              </a:solidFill>
              <a:latin typeface="+mn-ea"/>
              <a:cs typeface="汉仪君黑-45简" panose="020B0604020202020204" charset="-122"/>
              <a:sym typeface="+mn-lt"/>
            </a:endParaRPr>
          </a:p>
        </p:txBody>
      </p:sp>
      <p:sp>
        <p:nvSpPr>
          <p:cNvPr id="16" name="矩形 15"/>
          <p:cNvSpPr/>
          <p:nvPr/>
        </p:nvSpPr>
        <p:spPr bwMode="auto">
          <a:xfrm>
            <a:off x="1897011" y="1613690"/>
            <a:ext cx="9025255" cy="772160"/>
          </a:xfrm>
          <a:prstGeom prst="rect">
            <a:avLst/>
          </a:prstGeom>
          <a:solidFill>
            <a:schemeClr val="bg1">
              <a:lumMod val="85000"/>
              <a:alpha val="26000"/>
            </a:schemeClr>
          </a:solidFill>
          <a:ln w="9525"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汉仪君黑-45简" panose="020B0604020202020204" charset="-122"/>
              <a:buNone/>
              <a:defRPr/>
            </a:pPr>
            <a:endParaRPr kumimoji="0" lang="zh-CN" altLang="en-US" sz="1800" b="0" i="0" u="none" strike="noStrike" kern="1200" cap="none" spc="0" normalizeH="0" baseline="0" noProof="0" dirty="0">
              <a:ln>
                <a:noFill/>
              </a:ln>
              <a:solidFill>
                <a:srgbClr val="3D3D3D"/>
              </a:solidFill>
              <a:effectLst/>
              <a:uLnTx/>
              <a:uFillTx/>
              <a:latin typeface="汉仪君黑-45简" panose="020B0604020202020204" charset="-122"/>
              <a:ea typeface="汉仪君黑-45简" panose="020B0604020202020204" charset="-122"/>
              <a:cs typeface="汉仪君黑-45简" panose="020B0604020202020204" charset="-122"/>
            </a:endParaRPr>
          </a:p>
        </p:txBody>
      </p:sp>
      <p:sp>
        <p:nvSpPr>
          <p:cNvPr id="17" name="矩形 16"/>
          <p:cNvSpPr/>
          <p:nvPr/>
        </p:nvSpPr>
        <p:spPr bwMode="auto">
          <a:xfrm>
            <a:off x="1646064" y="1788436"/>
            <a:ext cx="470326" cy="471320"/>
          </a:xfrm>
          <a:prstGeom prst="rect">
            <a:avLst/>
          </a:prstGeom>
          <a:gradFill>
            <a:gsLst>
              <a:gs pos="0">
                <a:srgbClr val="C30F0F">
                  <a:lumMod val="90000"/>
                  <a:lumOff val="10000"/>
                </a:srgbClr>
              </a:gs>
              <a:gs pos="45000">
                <a:srgbClr val="C30F0F"/>
              </a:gs>
            </a:gsLst>
            <a:lin ang="5400000" scaled="1"/>
          </a:gradFill>
          <a:ln>
            <a:noFill/>
          </a:ln>
          <a:effectLst>
            <a:outerShdw blurRad="254000" dist="101600" dir="5400000" algn="ctr" rotWithShape="0">
              <a:srgbClr val="C30F0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endParaRPr lang="zh-CN" altLang="en-US" sz="2000" dirty="0">
              <a:ln w="19050">
                <a:noFill/>
              </a:ln>
              <a:gradFill>
                <a:gsLst>
                  <a:gs pos="100000">
                    <a:srgbClr val="E9BE61"/>
                  </a:gs>
                  <a:gs pos="49000">
                    <a:srgbClr val="FEEFAC"/>
                  </a:gs>
                </a:gsLst>
                <a:lin ang="5400000" scaled="0"/>
              </a:gradFill>
              <a:latin typeface="汉仪君黑-45简" panose="020B0604020202020204" charset="-122"/>
              <a:ea typeface="汉仪君黑-45简" panose="020B0604020202020204" charset="-122"/>
              <a:cs typeface="汉仪君黑-45简" panose="020B0604020202020204" charset="-122"/>
            </a:endParaRPr>
          </a:p>
        </p:txBody>
      </p:sp>
      <p:sp>
        <p:nvSpPr>
          <p:cNvPr id="18" name="文本框 17"/>
          <p:cNvSpPr txBox="1"/>
          <p:nvPr/>
        </p:nvSpPr>
        <p:spPr>
          <a:xfrm>
            <a:off x="1301115" y="1788187"/>
            <a:ext cx="1126912" cy="460375"/>
          </a:xfrm>
          <a:prstGeom prst="rect">
            <a:avLst/>
          </a:prstGeom>
          <a:noFill/>
        </p:spPr>
        <p:txBody>
          <a:bodyPr wrap="square" rtlCol="0">
            <a:spAutoFit/>
          </a:bodyPr>
          <a:lstStyle/>
          <a:p>
            <a:pPr algn="ctr"/>
            <a:r>
              <a:rPr kumimoji="1" lang="en-US" altLang="zh-CN" sz="2400" b="1" dirty="0">
                <a:solidFill>
                  <a:srgbClr val="FFF9D2"/>
                </a:solidFill>
                <a:latin typeface="汉仪君黑-45简" panose="020B0604020202020204" charset="-122"/>
                <a:ea typeface="汉仪君黑-45简" panose="020B0604020202020204" charset="-122"/>
                <a:cs typeface="汉仪君黑-45简" panose="020B0604020202020204" charset="-122"/>
              </a:rPr>
              <a:t>1</a:t>
            </a:r>
            <a:endParaRPr kumimoji="1" lang="en-US" sz="2400" b="1" dirty="0">
              <a:solidFill>
                <a:srgbClr val="FFF9D2"/>
              </a:solidFill>
              <a:latin typeface="汉仪君黑-45简" panose="020B0604020202020204" charset="-122"/>
              <a:ea typeface="汉仪君黑-45简" panose="020B0604020202020204" charset="-122"/>
              <a:cs typeface="汉仪君黑-45简" panose="020B0604020202020204" charset="-122"/>
            </a:endParaRPr>
          </a:p>
        </p:txBody>
      </p:sp>
      <p:sp>
        <p:nvSpPr>
          <p:cNvPr id="19" name="文本框 18"/>
          <p:cNvSpPr txBox="1"/>
          <p:nvPr/>
        </p:nvSpPr>
        <p:spPr>
          <a:xfrm>
            <a:off x="2368550" y="1581785"/>
            <a:ext cx="8455660" cy="737235"/>
          </a:xfrm>
          <a:prstGeom prst="rect">
            <a:avLst/>
          </a:prstGeom>
          <a:noFill/>
        </p:spPr>
        <p:txBody>
          <a:bodyPr wrap="square" rtlCol="0" anchor="t">
            <a:spAutoFit/>
          </a:bodyPr>
          <a:lstStyle/>
          <a:p>
            <a:pPr algn="just" eaLnBrk="1" hangingPunct="1">
              <a:lnSpc>
                <a:spcPct val="150000"/>
              </a:lnSpc>
            </a:pPr>
            <a:r>
              <a:rPr lang="zh-CN" altLang="en-US" sz="1400" dirty="0">
                <a:solidFill>
                  <a:schemeClr val="tx1">
                    <a:lumMod val="75000"/>
                    <a:lumOff val="25000"/>
                  </a:schemeClr>
                </a:solidFill>
                <a:latin typeface="+mn-ea"/>
                <a:cs typeface="汉仪君黑-45简" panose="020B0604020202020204" charset="-122"/>
                <a:sym typeface="+mn-lt"/>
              </a:rPr>
              <a:t>在中国境内（不包括港、澳、台地区）注册成立或依照外国（地区）法律成立但实际管理机构在中国境内的会计核算健全、实行查账征收并能够准确归集研发费用，并缴纳企业所得税的居民企业。</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任意多边形"/>
          <p:cNvSpPr/>
          <p:nvPr/>
        </p:nvSpPr>
        <p:spPr>
          <a:xfrm rot="8402839">
            <a:off x="6483350" y="4328795"/>
            <a:ext cx="1656080" cy="1894205"/>
          </a:xfrm>
          <a:custGeom>
            <a:avLst/>
            <a:gdLst>
              <a:gd name="connsiteX0" fmla="*/ 798286 w 1596572"/>
              <a:gd name="connsiteY0" fmla="*/ 331673 h 1826645"/>
              <a:gd name="connsiteX1" fmla="*/ 101600 w 1596572"/>
              <a:gd name="connsiteY1" fmla="*/ 1028359 h 1826645"/>
              <a:gd name="connsiteX2" fmla="*/ 798286 w 1596572"/>
              <a:gd name="connsiteY2" fmla="*/ 1725045 h 1826645"/>
              <a:gd name="connsiteX3" fmla="*/ 1494972 w 1596572"/>
              <a:gd name="connsiteY3" fmla="*/ 1028359 h 1826645"/>
              <a:gd name="connsiteX4" fmla="*/ 798286 w 1596572"/>
              <a:gd name="connsiteY4" fmla="*/ 331673 h 1826645"/>
              <a:gd name="connsiteX5" fmla="*/ 798286 w 1596572"/>
              <a:gd name="connsiteY5" fmla="*/ 0 h 1826645"/>
              <a:gd name="connsiteX6" fmla="*/ 940015 w 1596572"/>
              <a:gd name="connsiteY6" fmla="*/ 244361 h 1826645"/>
              <a:gd name="connsiteX7" fmla="*/ 959169 w 1596572"/>
              <a:gd name="connsiteY7" fmla="*/ 246291 h 1826645"/>
              <a:gd name="connsiteX8" fmla="*/ 1596572 w 1596572"/>
              <a:gd name="connsiteY8" fmla="*/ 1028359 h 1826645"/>
              <a:gd name="connsiteX9" fmla="*/ 798286 w 1596572"/>
              <a:gd name="connsiteY9" fmla="*/ 1826645 h 1826645"/>
              <a:gd name="connsiteX10" fmla="*/ 0 w 1596572"/>
              <a:gd name="connsiteY10" fmla="*/ 1028359 h 1826645"/>
              <a:gd name="connsiteX11" fmla="*/ 637403 w 1596572"/>
              <a:gd name="connsiteY11" fmla="*/ 246291 h 1826645"/>
              <a:gd name="connsiteX12" fmla="*/ 656556 w 1596572"/>
              <a:gd name="connsiteY12" fmla="*/ 244361 h 182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6572" h="1826645">
                <a:moveTo>
                  <a:pt x="798286" y="331673"/>
                </a:moveTo>
                <a:cubicBezTo>
                  <a:pt x="413517" y="331673"/>
                  <a:pt x="101600" y="643590"/>
                  <a:pt x="101600" y="1028359"/>
                </a:cubicBezTo>
                <a:cubicBezTo>
                  <a:pt x="101600" y="1413128"/>
                  <a:pt x="413517" y="1725045"/>
                  <a:pt x="798286" y="1725045"/>
                </a:cubicBezTo>
                <a:cubicBezTo>
                  <a:pt x="1183055" y="1725045"/>
                  <a:pt x="1494972" y="1413128"/>
                  <a:pt x="1494972" y="1028359"/>
                </a:cubicBezTo>
                <a:cubicBezTo>
                  <a:pt x="1494972" y="643590"/>
                  <a:pt x="1183055" y="331673"/>
                  <a:pt x="798286" y="331673"/>
                </a:cubicBezTo>
                <a:close/>
                <a:moveTo>
                  <a:pt x="798286" y="0"/>
                </a:moveTo>
                <a:lnTo>
                  <a:pt x="940015" y="244361"/>
                </a:lnTo>
                <a:lnTo>
                  <a:pt x="959169" y="246291"/>
                </a:lnTo>
                <a:cubicBezTo>
                  <a:pt x="1322934" y="320729"/>
                  <a:pt x="1596572" y="642588"/>
                  <a:pt x="1596572" y="1028359"/>
                </a:cubicBezTo>
                <a:cubicBezTo>
                  <a:pt x="1596572" y="1469240"/>
                  <a:pt x="1239167" y="1826645"/>
                  <a:pt x="798286" y="1826645"/>
                </a:cubicBezTo>
                <a:cubicBezTo>
                  <a:pt x="357405" y="1826645"/>
                  <a:pt x="0" y="1469240"/>
                  <a:pt x="0" y="1028359"/>
                </a:cubicBezTo>
                <a:cubicBezTo>
                  <a:pt x="0" y="642588"/>
                  <a:pt x="273638" y="320729"/>
                  <a:pt x="637403" y="246291"/>
                </a:cubicBezTo>
                <a:lnTo>
                  <a:pt x="656556" y="244361"/>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汉仪君黑-45简" panose="020B0604020202020204" charset="-122"/>
              <a:ea typeface="汉仪君黑-45简" panose="020B0604020202020204" charset="-122"/>
              <a:cs typeface="+mn-ea"/>
              <a:sym typeface="汉仪君黑-45简" panose="020B0604020202020204" charset="-122"/>
            </a:endParaRPr>
          </a:p>
        </p:txBody>
      </p:sp>
      <p:sp useBgFill="1">
        <p:nvSpPr>
          <p:cNvPr id="38" name="文本框 7"/>
          <p:cNvSpPr txBox="1"/>
          <p:nvPr/>
        </p:nvSpPr>
        <p:spPr>
          <a:xfrm>
            <a:off x="1294765" y="2712085"/>
            <a:ext cx="2585720" cy="706755"/>
          </a:xfrm>
          <a:prstGeom prst="rect">
            <a:avLst/>
          </a:prstGeom>
          <a:ln w="19050">
            <a:solidFill>
              <a:srgbClr val="C00000"/>
            </a:solidFill>
            <a:prstDash val="solid"/>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gradFill>
                  <a:gsLst>
                    <a:gs pos="0">
                      <a:srgbClr val="000000">
                        <a:lumMod val="95000"/>
                        <a:lumOff val="5000"/>
                      </a:srgbClr>
                    </a:gs>
                    <a:gs pos="100000">
                      <a:srgbClr val="000000">
                        <a:lumMod val="65000"/>
                        <a:lumOff val="35000"/>
                      </a:srgbClr>
                    </a:gs>
                  </a:gsLst>
                  <a:lin ang="5400000" scaled="1"/>
                </a:gradFill>
                <a:effectLst/>
                <a:uLnTx/>
                <a:uFillTx/>
                <a:latin typeface="汉仪君黑-45简" panose="020B0604020202020204" charset="-122"/>
                <a:ea typeface="汉仪君黑-45简" panose="020B0604020202020204" charset="-122"/>
                <a:cs typeface="+mn-ea"/>
                <a:sym typeface="汉仪君黑-45简" panose="020B0604020202020204" charset="-122"/>
              </a:rPr>
              <a:t>企业拥有有效期内高新技术企业资格证书</a:t>
            </a:r>
          </a:p>
        </p:txBody>
      </p:sp>
      <p:sp>
        <p:nvSpPr>
          <p:cNvPr id="30" name="文本框 7"/>
          <p:cNvSpPr txBox="1"/>
          <p:nvPr/>
        </p:nvSpPr>
        <p:spPr>
          <a:xfrm>
            <a:off x="1146175" y="4839335"/>
            <a:ext cx="2802890" cy="706755"/>
          </a:xfrm>
          <a:prstGeom prst="rect">
            <a:avLst/>
          </a:prstGeom>
          <a:ln w="19050">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gradFill>
                  <a:gsLst>
                    <a:gs pos="0">
                      <a:srgbClr val="000000">
                        <a:lumMod val="95000"/>
                        <a:lumOff val="5000"/>
                      </a:srgbClr>
                    </a:gs>
                    <a:gs pos="100000">
                      <a:srgbClr val="000000">
                        <a:lumMod val="65000"/>
                        <a:lumOff val="35000"/>
                      </a:srgbClr>
                    </a:gs>
                  </a:gsLst>
                  <a:lin ang="5400000" scaled="1"/>
                </a:gradFill>
                <a:effectLst/>
                <a:uLnTx/>
                <a:uFillTx/>
                <a:latin typeface="汉仪君黑-45简" panose="020B0604020202020204" charset="-122"/>
                <a:ea typeface="汉仪君黑-45简" panose="020B0604020202020204" charset="-122"/>
                <a:cs typeface="+mn-ea"/>
                <a:sym typeface="汉仪君黑-45简" panose="020B0604020202020204" charset="-122"/>
              </a:rPr>
              <a:t>企业拥有经认定的省部级以上研发机构</a:t>
            </a:r>
          </a:p>
        </p:txBody>
      </p:sp>
      <p:sp>
        <p:nvSpPr>
          <p:cNvPr id="33" name="文本框 7"/>
          <p:cNvSpPr txBox="1"/>
          <p:nvPr/>
        </p:nvSpPr>
        <p:spPr>
          <a:xfrm>
            <a:off x="8470900" y="2712085"/>
            <a:ext cx="2853690" cy="706755"/>
          </a:xfrm>
          <a:prstGeom prst="rect">
            <a:avLst/>
          </a:prstGeom>
          <a:ln w="19050">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gradFill>
                  <a:gsLst>
                    <a:gs pos="0">
                      <a:srgbClr val="000000">
                        <a:lumMod val="95000"/>
                        <a:lumOff val="5000"/>
                      </a:srgbClr>
                    </a:gs>
                    <a:gs pos="100000">
                      <a:srgbClr val="000000">
                        <a:lumMod val="65000"/>
                        <a:lumOff val="35000"/>
                      </a:srgbClr>
                    </a:gs>
                  </a:gsLst>
                  <a:lin ang="5400000" scaled="1"/>
                </a:gradFill>
                <a:effectLst/>
                <a:uLnTx/>
                <a:uFillTx/>
                <a:latin typeface="汉仪君黑-45简" panose="020B0604020202020204" charset="-122"/>
                <a:ea typeface="汉仪君黑-45简" panose="020B0604020202020204" charset="-122"/>
                <a:cs typeface="+mn-ea"/>
                <a:sym typeface="汉仪君黑-45简" panose="020B0604020202020204" charset="-122"/>
              </a:rPr>
              <a:t>企业近五年内获得过国家级科技奖励</a:t>
            </a:r>
          </a:p>
        </p:txBody>
      </p:sp>
      <p:sp>
        <p:nvSpPr>
          <p:cNvPr id="48" name="文本框 7"/>
          <p:cNvSpPr txBox="1"/>
          <p:nvPr/>
        </p:nvSpPr>
        <p:spPr>
          <a:xfrm>
            <a:off x="8306435" y="4645025"/>
            <a:ext cx="3182620" cy="1014730"/>
          </a:xfrm>
          <a:prstGeom prst="rect">
            <a:avLst/>
          </a:prstGeom>
          <a:ln w="19050">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gradFill>
                  <a:gsLst>
                    <a:gs pos="0">
                      <a:srgbClr val="000000">
                        <a:lumMod val="95000"/>
                        <a:lumOff val="5000"/>
                      </a:srgbClr>
                    </a:gs>
                    <a:gs pos="100000">
                      <a:srgbClr val="000000">
                        <a:lumMod val="65000"/>
                        <a:lumOff val="35000"/>
                      </a:srgbClr>
                    </a:gs>
                  </a:gsLst>
                  <a:lin ang="5400000" scaled="1"/>
                </a:gradFill>
                <a:effectLst/>
                <a:uLnTx/>
                <a:uFillTx/>
                <a:latin typeface="汉仪君黑-45简" panose="020B0604020202020204" charset="-122"/>
                <a:ea typeface="汉仪君黑-45简" panose="020B0604020202020204" charset="-122"/>
                <a:cs typeface="+mn-ea"/>
                <a:sym typeface="汉仪君黑-45简" panose="020B0604020202020204" charset="-122"/>
              </a:rPr>
              <a:t>企业近五年内主导制定过国际标准、国家标准或行业标准</a:t>
            </a:r>
          </a:p>
        </p:txBody>
      </p:sp>
      <p:sp>
        <p:nvSpPr>
          <p:cNvPr id="2" name="任意多边形"/>
          <p:cNvSpPr/>
          <p:nvPr/>
        </p:nvSpPr>
        <p:spPr>
          <a:xfrm rot="8402839">
            <a:off x="6483350" y="2177415"/>
            <a:ext cx="1656080" cy="1894205"/>
          </a:xfrm>
          <a:custGeom>
            <a:avLst/>
            <a:gdLst>
              <a:gd name="connsiteX0" fmla="*/ 798286 w 1596572"/>
              <a:gd name="connsiteY0" fmla="*/ 331673 h 1826645"/>
              <a:gd name="connsiteX1" fmla="*/ 101600 w 1596572"/>
              <a:gd name="connsiteY1" fmla="*/ 1028359 h 1826645"/>
              <a:gd name="connsiteX2" fmla="*/ 798286 w 1596572"/>
              <a:gd name="connsiteY2" fmla="*/ 1725045 h 1826645"/>
              <a:gd name="connsiteX3" fmla="*/ 1494972 w 1596572"/>
              <a:gd name="connsiteY3" fmla="*/ 1028359 h 1826645"/>
              <a:gd name="connsiteX4" fmla="*/ 798286 w 1596572"/>
              <a:gd name="connsiteY4" fmla="*/ 331673 h 1826645"/>
              <a:gd name="connsiteX5" fmla="*/ 798286 w 1596572"/>
              <a:gd name="connsiteY5" fmla="*/ 0 h 1826645"/>
              <a:gd name="connsiteX6" fmla="*/ 940015 w 1596572"/>
              <a:gd name="connsiteY6" fmla="*/ 244361 h 1826645"/>
              <a:gd name="connsiteX7" fmla="*/ 959169 w 1596572"/>
              <a:gd name="connsiteY7" fmla="*/ 246291 h 1826645"/>
              <a:gd name="connsiteX8" fmla="*/ 1596572 w 1596572"/>
              <a:gd name="connsiteY8" fmla="*/ 1028359 h 1826645"/>
              <a:gd name="connsiteX9" fmla="*/ 798286 w 1596572"/>
              <a:gd name="connsiteY9" fmla="*/ 1826645 h 1826645"/>
              <a:gd name="connsiteX10" fmla="*/ 0 w 1596572"/>
              <a:gd name="connsiteY10" fmla="*/ 1028359 h 1826645"/>
              <a:gd name="connsiteX11" fmla="*/ 637403 w 1596572"/>
              <a:gd name="connsiteY11" fmla="*/ 246291 h 1826645"/>
              <a:gd name="connsiteX12" fmla="*/ 656556 w 1596572"/>
              <a:gd name="connsiteY12" fmla="*/ 244361 h 182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6572" h="1826645">
                <a:moveTo>
                  <a:pt x="798286" y="331673"/>
                </a:moveTo>
                <a:cubicBezTo>
                  <a:pt x="413517" y="331673"/>
                  <a:pt x="101600" y="643590"/>
                  <a:pt x="101600" y="1028359"/>
                </a:cubicBezTo>
                <a:cubicBezTo>
                  <a:pt x="101600" y="1413128"/>
                  <a:pt x="413517" y="1725045"/>
                  <a:pt x="798286" y="1725045"/>
                </a:cubicBezTo>
                <a:cubicBezTo>
                  <a:pt x="1183055" y="1725045"/>
                  <a:pt x="1494972" y="1413128"/>
                  <a:pt x="1494972" y="1028359"/>
                </a:cubicBezTo>
                <a:cubicBezTo>
                  <a:pt x="1494972" y="643590"/>
                  <a:pt x="1183055" y="331673"/>
                  <a:pt x="798286" y="331673"/>
                </a:cubicBezTo>
                <a:close/>
                <a:moveTo>
                  <a:pt x="798286" y="0"/>
                </a:moveTo>
                <a:lnTo>
                  <a:pt x="940015" y="244361"/>
                </a:lnTo>
                <a:lnTo>
                  <a:pt x="959169" y="246291"/>
                </a:lnTo>
                <a:cubicBezTo>
                  <a:pt x="1322934" y="320729"/>
                  <a:pt x="1596572" y="642588"/>
                  <a:pt x="1596572" y="1028359"/>
                </a:cubicBezTo>
                <a:cubicBezTo>
                  <a:pt x="1596572" y="1469240"/>
                  <a:pt x="1239167" y="1826645"/>
                  <a:pt x="798286" y="1826645"/>
                </a:cubicBezTo>
                <a:cubicBezTo>
                  <a:pt x="357405" y="1826645"/>
                  <a:pt x="0" y="1469240"/>
                  <a:pt x="0" y="1028359"/>
                </a:cubicBezTo>
                <a:cubicBezTo>
                  <a:pt x="0" y="642588"/>
                  <a:pt x="273638" y="320729"/>
                  <a:pt x="637403" y="246291"/>
                </a:cubicBezTo>
                <a:lnTo>
                  <a:pt x="656556" y="244361"/>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汉仪君黑-45简" panose="020B0604020202020204" charset="-122"/>
              <a:ea typeface="汉仪君黑-45简" panose="020B0604020202020204" charset="-122"/>
              <a:cs typeface="+mn-ea"/>
              <a:sym typeface="汉仪君黑-45简" panose="020B0604020202020204" charset="-122"/>
            </a:endParaRPr>
          </a:p>
        </p:txBody>
      </p:sp>
      <p:sp>
        <p:nvSpPr>
          <p:cNvPr id="3" name="任意多边形"/>
          <p:cNvSpPr/>
          <p:nvPr/>
        </p:nvSpPr>
        <p:spPr>
          <a:xfrm rot="13862839">
            <a:off x="4092575" y="4328795"/>
            <a:ext cx="1656080" cy="1894205"/>
          </a:xfrm>
          <a:custGeom>
            <a:avLst/>
            <a:gdLst>
              <a:gd name="connsiteX0" fmla="*/ 798286 w 1596572"/>
              <a:gd name="connsiteY0" fmla="*/ 331673 h 1826645"/>
              <a:gd name="connsiteX1" fmla="*/ 101600 w 1596572"/>
              <a:gd name="connsiteY1" fmla="*/ 1028359 h 1826645"/>
              <a:gd name="connsiteX2" fmla="*/ 798286 w 1596572"/>
              <a:gd name="connsiteY2" fmla="*/ 1725045 h 1826645"/>
              <a:gd name="connsiteX3" fmla="*/ 1494972 w 1596572"/>
              <a:gd name="connsiteY3" fmla="*/ 1028359 h 1826645"/>
              <a:gd name="connsiteX4" fmla="*/ 798286 w 1596572"/>
              <a:gd name="connsiteY4" fmla="*/ 331673 h 1826645"/>
              <a:gd name="connsiteX5" fmla="*/ 798286 w 1596572"/>
              <a:gd name="connsiteY5" fmla="*/ 0 h 1826645"/>
              <a:gd name="connsiteX6" fmla="*/ 940015 w 1596572"/>
              <a:gd name="connsiteY6" fmla="*/ 244361 h 1826645"/>
              <a:gd name="connsiteX7" fmla="*/ 959169 w 1596572"/>
              <a:gd name="connsiteY7" fmla="*/ 246291 h 1826645"/>
              <a:gd name="connsiteX8" fmla="*/ 1596572 w 1596572"/>
              <a:gd name="connsiteY8" fmla="*/ 1028359 h 1826645"/>
              <a:gd name="connsiteX9" fmla="*/ 798286 w 1596572"/>
              <a:gd name="connsiteY9" fmla="*/ 1826645 h 1826645"/>
              <a:gd name="connsiteX10" fmla="*/ 0 w 1596572"/>
              <a:gd name="connsiteY10" fmla="*/ 1028359 h 1826645"/>
              <a:gd name="connsiteX11" fmla="*/ 637403 w 1596572"/>
              <a:gd name="connsiteY11" fmla="*/ 246291 h 1826645"/>
              <a:gd name="connsiteX12" fmla="*/ 656556 w 1596572"/>
              <a:gd name="connsiteY12" fmla="*/ 244361 h 182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6572" h="1826645">
                <a:moveTo>
                  <a:pt x="798286" y="331673"/>
                </a:moveTo>
                <a:cubicBezTo>
                  <a:pt x="413517" y="331673"/>
                  <a:pt x="101600" y="643590"/>
                  <a:pt x="101600" y="1028359"/>
                </a:cubicBezTo>
                <a:cubicBezTo>
                  <a:pt x="101600" y="1413128"/>
                  <a:pt x="413517" y="1725045"/>
                  <a:pt x="798286" y="1725045"/>
                </a:cubicBezTo>
                <a:cubicBezTo>
                  <a:pt x="1183055" y="1725045"/>
                  <a:pt x="1494972" y="1413128"/>
                  <a:pt x="1494972" y="1028359"/>
                </a:cubicBezTo>
                <a:cubicBezTo>
                  <a:pt x="1494972" y="643590"/>
                  <a:pt x="1183055" y="331673"/>
                  <a:pt x="798286" y="331673"/>
                </a:cubicBezTo>
                <a:close/>
                <a:moveTo>
                  <a:pt x="798286" y="0"/>
                </a:moveTo>
                <a:lnTo>
                  <a:pt x="940015" y="244361"/>
                </a:lnTo>
                <a:lnTo>
                  <a:pt x="959169" y="246291"/>
                </a:lnTo>
                <a:cubicBezTo>
                  <a:pt x="1322934" y="320729"/>
                  <a:pt x="1596572" y="642588"/>
                  <a:pt x="1596572" y="1028359"/>
                </a:cubicBezTo>
                <a:cubicBezTo>
                  <a:pt x="1596572" y="1469240"/>
                  <a:pt x="1239167" y="1826645"/>
                  <a:pt x="798286" y="1826645"/>
                </a:cubicBezTo>
                <a:cubicBezTo>
                  <a:pt x="357405" y="1826645"/>
                  <a:pt x="0" y="1469240"/>
                  <a:pt x="0" y="1028359"/>
                </a:cubicBezTo>
                <a:cubicBezTo>
                  <a:pt x="0" y="642588"/>
                  <a:pt x="273638" y="320729"/>
                  <a:pt x="637403" y="246291"/>
                </a:cubicBezTo>
                <a:lnTo>
                  <a:pt x="656556" y="244361"/>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汉仪君黑-45简" panose="020B0604020202020204" charset="-122"/>
              <a:ea typeface="汉仪君黑-45简" panose="020B0604020202020204" charset="-122"/>
              <a:cs typeface="+mn-ea"/>
              <a:sym typeface="汉仪君黑-45简" panose="020B0604020202020204" charset="-122"/>
            </a:endParaRPr>
          </a:p>
        </p:txBody>
      </p:sp>
      <p:sp>
        <p:nvSpPr>
          <p:cNvPr id="4" name="任意多边形"/>
          <p:cNvSpPr/>
          <p:nvPr/>
        </p:nvSpPr>
        <p:spPr>
          <a:xfrm rot="13862839">
            <a:off x="4092575" y="2177415"/>
            <a:ext cx="1656080" cy="1894205"/>
          </a:xfrm>
          <a:custGeom>
            <a:avLst/>
            <a:gdLst>
              <a:gd name="connsiteX0" fmla="*/ 798286 w 1596572"/>
              <a:gd name="connsiteY0" fmla="*/ 331673 h 1826645"/>
              <a:gd name="connsiteX1" fmla="*/ 101600 w 1596572"/>
              <a:gd name="connsiteY1" fmla="*/ 1028359 h 1826645"/>
              <a:gd name="connsiteX2" fmla="*/ 798286 w 1596572"/>
              <a:gd name="connsiteY2" fmla="*/ 1725045 h 1826645"/>
              <a:gd name="connsiteX3" fmla="*/ 1494972 w 1596572"/>
              <a:gd name="connsiteY3" fmla="*/ 1028359 h 1826645"/>
              <a:gd name="connsiteX4" fmla="*/ 798286 w 1596572"/>
              <a:gd name="connsiteY4" fmla="*/ 331673 h 1826645"/>
              <a:gd name="connsiteX5" fmla="*/ 798286 w 1596572"/>
              <a:gd name="connsiteY5" fmla="*/ 0 h 1826645"/>
              <a:gd name="connsiteX6" fmla="*/ 940015 w 1596572"/>
              <a:gd name="connsiteY6" fmla="*/ 244361 h 1826645"/>
              <a:gd name="connsiteX7" fmla="*/ 959169 w 1596572"/>
              <a:gd name="connsiteY7" fmla="*/ 246291 h 1826645"/>
              <a:gd name="connsiteX8" fmla="*/ 1596572 w 1596572"/>
              <a:gd name="connsiteY8" fmla="*/ 1028359 h 1826645"/>
              <a:gd name="connsiteX9" fmla="*/ 798286 w 1596572"/>
              <a:gd name="connsiteY9" fmla="*/ 1826645 h 1826645"/>
              <a:gd name="connsiteX10" fmla="*/ 0 w 1596572"/>
              <a:gd name="connsiteY10" fmla="*/ 1028359 h 1826645"/>
              <a:gd name="connsiteX11" fmla="*/ 637403 w 1596572"/>
              <a:gd name="connsiteY11" fmla="*/ 246291 h 1826645"/>
              <a:gd name="connsiteX12" fmla="*/ 656556 w 1596572"/>
              <a:gd name="connsiteY12" fmla="*/ 244361 h 182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6572" h="1826645">
                <a:moveTo>
                  <a:pt x="798286" y="331673"/>
                </a:moveTo>
                <a:cubicBezTo>
                  <a:pt x="413517" y="331673"/>
                  <a:pt x="101600" y="643590"/>
                  <a:pt x="101600" y="1028359"/>
                </a:cubicBezTo>
                <a:cubicBezTo>
                  <a:pt x="101600" y="1413128"/>
                  <a:pt x="413517" y="1725045"/>
                  <a:pt x="798286" y="1725045"/>
                </a:cubicBezTo>
                <a:cubicBezTo>
                  <a:pt x="1183055" y="1725045"/>
                  <a:pt x="1494972" y="1413128"/>
                  <a:pt x="1494972" y="1028359"/>
                </a:cubicBezTo>
                <a:cubicBezTo>
                  <a:pt x="1494972" y="643590"/>
                  <a:pt x="1183055" y="331673"/>
                  <a:pt x="798286" y="331673"/>
                </a:cubicBezTo>
                <a:close/>
                <a:moveTo>
                  <a:pt x="798286" y="0"/>
                </a:moveTo>
                <a:lnTo>
                  <a:pt x="940015" y="244361"/>
                </a:lnTo>
                <a:lnTo>
                  <a:pt x="959169" y="246291"/>
                </a:lnTo>
                <a:cubicBezTo>
                  <a:pt x="1322934" y="320729"/>
                  <a:pt x="1596572" y="642588"/>
                  <a:pt x="1596572" y="1028359"/>
                </a:cubicBezTo>
                <a:cubicBezTo>
                  <a:pt x="1596572" y="1469240"/>
                  <a:pt x="1239167" y="1826645"/>
                  <a:pt x="798286" y="1826645"/>
                </a:cubicBezTo>
                <a:cubicBezTo>
                  <a:pt x="357405" y="1826645"/>
                  <a:pt x="0" y="1469240"/>
                  <a:pt x="0" y="1028359"/>
                </a:cubicBezTo>
                <a:cubicBezTo>
                  <a:pt x="0" y="642588"/>
                  <a:pt x="273638" y="320729"/>
                  <a:pt x="637403" y="246291"/>
                </a:cubicBezTo>
                <a:lnTo>
                  <a:pt x="656556" y="244361"/>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汉仪君黑-45简" panose="020B0604020202020204" charset="-122"/>
              <a:ea typeface="汉仪君黑-45简" panose="020B0604020202020204" charset="-122"/>
              <a:cs typeface="+mn-ea"/>
              <a:sym typeface="汉仪君黑-45简" panose="020B0604020202020204" charset="-122"/>
            </a:endParaRPr>
          </a:p>
        </p:txBody>
      </p:sp>
      <p:sp>
        <p:nvSpPr>
          <p:cNvPr id="5" name="图形 29"/>
          <p:cNvSpPr/>
          <p:nvPr/>
        </p:nvSpPr>
        <p:spPr>
          <a:xfrm>
            <a:off x="4650740" y="4770120"/>
            <a:ext cx="666115" cy="730885"/>
          </a:xfrm>
          <a:custGeom>
            <a:avLst/>
            <a:gdLst>
              <a:gd name="connsiteX0" fmla="*/ 120606 w 298726"/>
              <a:gd name="connsiteY0" fmla="*/ 93332 h 327554"/>
              <a:gd name="connsiteX1" fmla="*/ 141120 w 298726"/>
              <a:gd name="connsiteY1" fmla="*/ 72820 h 327554"/>
              <a:gd name="connsiteX2" fmla="*/ 157611 w 298726"/>
              <a:gd name="connsiteY2" fmla="*/ 72820 h 327554"/>
              <a:gd name="connsiteX3" fmla="*/ 178120 w 298726"/>
              <a:gd name="connsiteY3" fmla="*/ 93332 h 327554"/>
              <a:gd name="connsiteX4" fmla="*/ 178120 w 298726"/>
              <a:gd name="connsiteY4" fmla="*/ 142339 h 327554"/>
              <a:gd name="connsiteX5" fmla="*/ 120606 w 298726"/>
              <a:gd name="connsiteY5" fmla="*/ 142339 h 327554"/>
              <a:gd name="connsiteX6" fmla="*/ 120606 w 298726"/>
              <a:gd name="connsiteY6" fmla="*/ 93332 h 327554"/>
              <a:gd name="connsiteX7" fmla="*/ 149363 w 298726"/>
              <a:gd name="connsiteY7" fmla="*/ 13675 h 327554"/>
              <a:gd name="connsiteX8" fmla="*/ 172096 w 298726"/>
              <a:gd name="connsiteY8" fmla="*/ 36406 h 327554"/>
              <a:gd name="connsiteX9" fmla="*/ 149363 w 298726"/>
              <a:gd name="connsiteY9" fmla="*/ 59139 h 327554"/>
              <a:gd name="connsiteX10" fmla="*/ 126629 w 298726"/>
              <a:gd name="connsiteY10" fmla="*/ 36406 h 327554"/>
              <a:gd name="connsiteX11" fmla="*/ 149363 w 298726"/>
              <a:gd name="connsiteY11" fmla="*/ 13675 h 327554"/>
              <a:gd name="connsiteX12" fmla="*/ 106931 w 298726"/>
              <a:gd name="connsiteY12" fmla="*/ 93332 h 327554"/>
              <a:gd name="connsiteX13" fmla="*/ 106931 w 298726"/>
              <a:gd name="connsiteY13" fmla="*/ 149181 h 327554"/>
              <a:gd name="connsiteX14" fmla="*/ 113768 w 298726"/>
              <a:gd name="connsiteY14" fmla="*/ 156016 h 327554"/>
              <a:gd name="connsiteX15" fmla="*/ 184960 w 298726"/>
              <a:gd name="connsiteY15" fmla="*/ 156016 h 327554"/>
              <a:gd name="connsiteX16" fmla="*/ 191797 w 298726"/>
              <a:gd name="connsiteY16" fmla="*/ 149181 h 327554"/>
              <a:gd name="connsiteX17" fmla="*/ 191797 w 298726"/>
              <a:gd name="connsiteY17" fmla="*/ 93332 h 327554"/>
              <a:gd name="connsiteX18" fmla="*/ 173865 w 298726"/>
              <a:gd name="connsiteY18" fmla="*/ 63264 h 327554"/>
              <a:gd name="connsiteX19" fmla="*/ 185774 w 298726"/>
              <a:gd name="connsiteY19" fmla="*/ 36406 h 327554"/>
              <a:gd name="connsiteX20" fmla="*/ 149363 w 298726"/>
              <a:gd name="connsiteY20" fmla="*/ 0 h 327554"/>
              <a:gd name="connsiteX21" fmla="*/ 112954 w 298726"/>
              <a:gd name="connsiteY21" fmla="*/ 36406 h 327554"/>
              <a:gd name="connsiteX22" fmla="*/ 124863 w 298726"/>
              <a:gd name="connsiteY22" fmla="*/ 63264 h 327554"/>
              <a:gd name="connsiteX23" fmla="*/ 106931 w 298726"/>
              <a:gd name="connsiteY23" fmla="*/ 93332 h 327554"/>
              <a:gd name="connsiteX24" fmla="*/ 285051 w 298726"/>
              <a:gd name="connsiteY24" fmla="*/ 313875 h 327554"/>
              <a:gd name="connsiteX25" fmla="*/ 227534 w 298726"/>
              <a:gd name="connsiteY25" fmla="*/ 313875 h 327554"/>
              <a:gd name="connsiteX26" fmla="*/ 227534 w 298726"/>
              <a:gd name="connsiteY26" fmla="*/ 264866 h 327554"/>
              <a:gd name="connsiteX27" fmla="*/ 248049 w 298726"/>
              <a:gd name="connsiteY27" fmla="*/ 244353 h 327554"/>
              <a:gd name="connsiteX28" fmla="*/ 264537 w 298726"/>
              <a:gd name="connsiteY28" fmla="*/ 244353 h 327554"/>
              <a:gd name="connsiteX29" fmla="*/ 285050 w 298726"/>
              <a:gd name="connsiteY29" fmla="*/ 264866 h 327554"/>
              <a:gd name="connsiteX30" fmla="*/ 285051 w 298726"/>
              <a:gd name="connsiteY30" fmla="*/ 313875 h 327554"/>
              <a:gd name="connsiteX31" fmla="*/ 256291 w 298726"/>
              <a:gd name="connsiteY31" fmla="*/ 185212 h 327554"/>
              <a:gd name="connsiteX32" fmla="*/ 279025 w 298726"/>
              <a:gd name="connsiteY32" fmla="*/ 207948 h 327554"/>
              <a:gd name="connsiteX33" fmla="*/ 256291 w 298726"/>
              <a:gd name="connsiteY33" fmla="*/ 230679 h 327554"/>
              <a:gd name="connsiteX34" fmla="*/ 233559 w 298726"/>
              <a:gd name="connsiteY34" fmla="*/ 207948 h 327554"/>
              <a:gd name="connsiteX35" fmla="*/ 256291 w 298726"/>
              <a:gd name="connsiteY35" fmla="*/ 185212 h 327554"/>
              <a:gd name="connsiteX36" fmla="*/ 280794 w 298726"/>
              <a:gd name="connsiteY36" fmla="*/ 234798 h 327554"/>
              <a:gd name="connsiteX37" fmla="*/ 292700 w 298726"/>
              <a:gd name="connsiteY37" fmla="*/ 207948 h 327554"/>
              <a:gd name="connsiteX38" fmla="*/ 256291 w 298726"/>
              <a:gd name="connsiteY38" fmla="*/ 171532 h 327554"/>
              <a:gd name="connsiteX39" fmla="*/ 219883 w 298726"/>
              <a:gd name="connsiteY39" fmla="*/ 207948 h 327554"/>
              <a:gd name="connsiteX40" fmla="*/ 231787 w 298726"/>
              <a:gd name="connsiteY40" fmla="*/ 234798 h 327554"/>
              <a:gd name="connsiteX41" fmla="*/ 213857 w 298726"/>
              <a:gd name="connsiteY41" fmla="*/ 264866 h 327554"/>
              <a:gd name="connsiteX42" fmla="*/ 213857 w 298726"/>
              <a:gd name="connsiteY42" fmla="*/ 320712 h 327554"/>
              <a:gd name="connsiteX43" fmla="*/ 220697 w 298726"/>
              <a:gd name="connsiteY43" fmla="*/ 327555 h 327554"/>
              <a:gd name="connsiteX44" fmla="*/ 291889 w 298726"/>
              <a:gd name="connsiteY44" fmla="*/ 327555 h 327554"/>
              <a:gd name="connsiteX45" fmla="*/ 298727 w 298726"/>
              <a:gd name="connsiteY45" fmla="*/ 320712 h 327554"/>
              <a:gd name="connsiteX46" fmla="*/ 298727 w 298726"/>
              <a:gd name="connsiteY46" fmla="*/ 264866 h 327554"/>
              <a:gd name="connsiteX47" fmla="*/ 280794 w 298726"/>
              <a:gd name="connsiteY47" fmla="*/ 234798 h 327554"/>
              <a:gd name="connsiteX48" fmla="*/ 71194 w 298726"/>
              <a:gd name="connsiteY48" fmla="*/ 313875 h 327554"/>
              <a:gd name="connsiteX49" fmla="*/ 13677 w 298726"/>
              <a:gd name="connsiteY49" fmla="*/ 313875 h 327554"/>
              <a:gd name="connsiteX50" fmla="*/ 13677 w 298726"/>
              <a:gd name="connsiteY50" fmla="*/ 264866 h 327554"/>
              <a:gd name="connsiteX51" fmla="*/ 34192 w 298726"/>
              <a:gd name="connsiteY51" fmla="*/ 244353 h 327554"/>
              <a:gd name="connsiteX52" fmla="*/ 50681 w 298726"/>
              <a:gd name="connsiteY52" fmla="*/ 244353 h 327554"/>
              <a:gd name="connsiteX53" fmla="*/ 71192 w 298726"/>
              <a:gd name="connsiteY53" fmla="*/ 264866 h 327554"/>
              <a:gd name="connsiteX54" fmla="*/ 71194 w 298726"/>
              <a:gd name="connsiteY54" fmla="*/ 313875 h 327554"/>
              <a:gd name="connsiteX55" fmla="*/ 42437 w 298726"/>
              <a:gd name="connsiteY55" fmla="*/ 185212 h 327554"/>
              <a:gd name="connsiteX56" fmla="*/ 65169 w 298726"/>
              <a:gd name="connsiteY56" fmla="*/ 207948 h 327554"/>
              <a:gd name="connsiteX57" fmla="*/ 42437 w 298726"/>
              <a:gd name="connsiteY57" fmla="*/ 230679 h 327554"/>
              <a:gd name="connsiteX58" fmla="*/ 19704 w 298726"/>
              <a:gd name="connsiteY58" fmla="*/ 207948 h 327554"/>
              <a:gd name="connsiteX59" fmla="*/ 42437 w 298726"/>
              <a:gd name="connsiteY59" fmla="*/ 185212 h 327554"/>
              <a:gd name="connsiteX60" fmla="*/ 84869 w 298726"/>
              <a:gd name="connsiteY60" fmla="*/ 320712 h 327554"/>
              <a:gd name="connsiteX61" fmla="*/ 84869 w 298726"/>
              <a:gd name="connsiteY61" fmla="*/ 264866 h 327554"/>
              <a:gd name="connsiteX62" fmla="*/ 66937 w 298726"/>
              <a:gd name="connsiteY62" fmla="*/ 234798 h 327554"/>
              <a:gd name="connsiteX63" fmla="*/ 78846 w 298726"/>
              <a:gd name="connsiteY63" fmla="*/ 207948 h 327554"/>
              <a:gd name="connsiteX64" fmla="*/ 42437 w 298726"/>
              <a:gd name="connsiteY64" fmla="*/ 171532 h 327554"/>
              <a:gd name="connsiteX65" fmla="*/ 6026 w 298726"/>
              <a:gd name="connsiteY65" fmla="*/ 207948 h 327554"/>
              <a:gd name="connsiteX66" fmla="*/ 17933 w 298726"/>
              <a:gd name="connsiteY66" fmla="*/ 234798 h 327554"/>
              <a:gd name="connsiteX67" fmla="*/ 0 w 298726"/>
              <a:gd name="connsiteY67" fmla="*/ 264866 h 327554"/>
              <a:gd name="connsiteX68" fmla="*/ 0 w 298726"/>
              <a:gd name="connsiteY68" fmla="*/ 320712 h 327554"/>
              <a:gd name="connsiteX69" fmla="*/ 6840 w 298726"/>
              <a:gd name="connsiteY69" fmla="*/ 327555 h 327554"/>
              <a:gd name="connsiteX70" fmla="*/ 78032 w 298726"/>
              <a:gd name="connsiteY70" fmla="*/ 327555 h 327554"/>
              <a:gd name="connsiteX71" fmla="*/ 84869 w 298726"/>
              <a:gd name="connsiteY71" fmla="*/ 320712 h 327554"/>
              <a:gd name="connsiteX72" fmla="*/ 149363 w 298726"/>
              <a:gd name="connsiteY72" fmla="*/ 185490 h 327554"/>
              <a:gd name="connsiteX73" fmla="*/ 142526 w 298726"/>
              <a:gd name="connsiteY73" fmla="*/ 192333 h 327554"/>
              <a:gd name="connsiteX74" fmla="*/ 142526 w 298726"/>
              <a:gd name="connsiteY74" fmla="*/ 231770 h 327554"/>
              <a:gd name="connsiteX75" fmla="*/ 114639 w 298726"/>
              <a:gd name="connsiteY75" fmla="*/ 259655 h 327554"/>
              <a:gd name="connsiteX76" fmla="*/ 114639 w 298726"/>
              <a:gd name="connsiteY76" fmla="*/ 269324 h 327554"/>
              <a:gd name="connsiteX77" fmla="*/ 119473 w 298726"/>
              <a:gd name="connsiteY77" fmla="*/ 271332 h 327554"/>
              <a:gd name="connsiteX78" fmla="*/ 124307 w 298726"/>
              <a:gd name="connsiteY78" fmla="*/ 269324 h 327554"/>
              <a:gd name="connsiteX79" fmla="*/ 149363 w 298726"/>
              <a:gd name="connsiteY79" fmla="*/ 244271 h 327554"/>
              <a:gd name="connsiteX80" fmla="*/ 174421 w 298726"/>
              <a:gd name="connsiteY80" fmla="*/ 269324 h 327554"/>
              <a:gd name="connsiteX81" fmla="*/ 179253 w 298726"/>
              <a:gd name="connsiteY81" fmla="*/ 271332 h 327554"/>
              <a:gd name="connsiteX82" fmla="*/ 184087 w 298726"/>
              <a:gd name="connsiteY82" fmla="*/ 269324 h 327554"/>
              <a:gd name="connsiteX83" fmla="*/ 184087 w 298726"/>
              <a:gd name="connsiteY83" fmla="*/ 259655 h 327554"/>
              <a:gd name="connsiteX84" fmla="*/ 156202 w 298726"/>
              <a:gd name="connsiteY84" fmla="*/ 231770 h 327554"/>
              <a:gd name="connsiteX85" fmla="*/ 156202 w 298726"/>
              <a:gd name="connsiteY85" fmla="*/ 192333 h 327554"/>
              <a:gd name="connsiteX86" fmla="*/ 149363 w 298726"/>
              <a:gd name="connsiteY86" fmla="*/ 185490 h 327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98726" h="327554">
                <a:moveTo>
                  <a:pt x="120606" y="93332"/>
                </a:moveTo>
                <a:cubicBezTo>
                  <a:pt x="120606" y="82020"/>
                  <a:pt x="129806" y="72820"/>
                  <a:pt x="141120" y="72820"/>
                </a:cubicBezTo>
                <a:lnTo>
                  <a:pt x="157611" y="72820"/>
                </a:lnTo>
                <a:cubicBezTo>
                  <a:pt x="168920" y="72820"/>
                  <a:pt x="178120" y="82020"/>
                  <a:pt x="178120" y="93332"/>
                </a:cubicBezTo>
                <a:lnTo>
                  <a:pt x="178120" y="142339"/>
                </a:lnTo>
                <a:lnTo>
                  <a:pt x="120606" y="142339"/>
                </a:lnTo>
                <a:lnTo>
                  <a:pt x="120606" y="93332"/>
                </a:lnTo>
                <a:close/>
                <a:moveTo>
                  <a:pt x="149363" y="13675"/>
                </a:moveTo>
                <a:cubicBezTo>
                  <a:pt x="161897" y="13675"/>
                  <a:pt x="172096" y="23874"/>
                  <a:pt x="172096" y="36406"/>
                </a:cubicBezTo>
                <a:cubicBezTo>
                  <a:pt x="172099" y="48940"/>
                  <a:pt x="161897" y="59139"/>
                  <a:pt x="149363" y="59139"/>
                </a:cubicBezTo>
                <a:cubicBezTo>
                  <a:pt x="136829" y="59139"/>
                  <a:pt x="126629" y="48940"/>
                  <a:pt x="126629" y="36406"/>
                </a:cubicBezTo>
                <a:cubicBezTo>
                  <a:pt x="126632" y="23874"/>
                  <a:pt x="136829" y="13675"/>
                  <a:pt x="149363" y="13675"/>
                </a:cubicBezTo>
                <a:close/>
                <a:moveTo>
                  <a:pt x="106931" y="93332"/>
                </a:moveTo>
                <a:lnTo>
                  <a:pt x="106931" y="149181"/>
                </a:lnTo>
                <a:cubicBezTo>
                  <a:pt x="106931" y="152955"/>
                  <a:pt x="109992" y="156016"/>
                  <a:pt x="113768" y="156016"/>
                </a:cubicBezTo>
                <a:lnTo>
                  <a:pt x="184960" y="156016"/>
                </a:lnTo>
                <a:cubicBezTo>
                  <a:pt x="188737" y="156016"/>
                  <a:pt x="191797" y="152955"/>
                  <a:pt x="191797" y="149181"/>
                </a:cubicBezTo>
                <a:lnTo>
                  <a:pt x="191797" y="93332"/>
                </a:lnTo>
                <a:cubicBezTo>
                  <a:pt x="191797" y="80360"/>
                  <a:pt x="184536" y="69053"/>
                  <a:pt x="173865" y="63264"/>
                </a:cubicBezTo>
                <a:cubicBezTo>
                  <a:pt x="181161" y="56602"/>
                  <a:pt x="185774" y="47046"/>
                  <a:pt x="185774" y="36406"/>
                </a:cubicBezTo>
                <a:cubicBezTo>
                  <a:pt x="185774" y="16332"/>
                  <a:pt x="169440" y="0"/>
                  <a:pt x="149363" y="0"/>
                </a:cubicBezTo>
                <a:cubicBezTo>
                  <a:pt x="129286" y="-3"/>
                  <a:pt x="112954" y="16331"/>
                  <a:pt x="112954" y="36406"/>
                </a:cubicBezTo>
                <a:cubicBezTo>
                  <a:pt x="112954" y="47045"/>
                  <a:pt x="117568" y="56602"/>
                  <a:pt x="124863" y="63264"/>
                </a:cubicBezTo>
                <a:cubicBezTo>
                  <a:pt x="114191" y="69053"/>
                  <a:pt x="106931" y="80360"/>
                  <a:pt x="106931" y="93332"/>
                </a:cubicBezTo>
                <a:close/>
                <a:moveTo>
                  <a:pt x="285051" y="313875"/>
                </a:moveTo>
                <a:lnTo>
                  <a:pt x="227534" y="313875"/>
                </a:lnTo>
                <a:lnTo>
                  <a:pt x="227534" y="264866"/>
                </a:lnTo>
                <a:cubicBezTo>
                  <a:pt x="227534" y="253554"/>
                  <a:pt x="236735" y="244353"/>
                  <a:pt x="248049" y="244353"/>
                </a:cubicBezTo>
                <a:lnTo>
                  <a:pt x="264537" y="244353"/>
                </a:lnTo>
                <a:cubicBezTo>
                  <a:pt x="275849" y="244353"/>
                  <a:pt x="285050" y="253554"/>
                  <a:pt x="285050" y="264866"/>
                </a:cubicBezTo>
                <a:lnTo>
                  <a:pt x="285051" y="313875"/>
                </a:lnTo>
                <a:close/>
                <a:moveTo>
                  <a:pt x="256291" y="185212"/>
                </a:moveTo>
                <a:cubicBezTo>
                  <a:pt x="268825" y="185212"/>
                  <a:pt x="279025" y="195411"/>
                  <a:pt x="279025" y="207948"/>
                </a:cubicBezTo>
                <a:cubicBezTo>
                  <a:pt x="279025" y="220479"/>
                  <a:pt x="268825" y="230679"/>
                  <a:pt x="256291" y="230679"/>
                </a:cubicBezTo>
                <a:cubicBezTo>
                  <a:pt x="243757" y="230679"/>
                  <a:pt x="233559" y="220480"/>
                  <a:pt x="233559" y="207948"/>
                </a:cubicBezTo>
                <a:cubicBezTo>
                  <a:pt x="233558" y="195411"/>
                  <a:pt x="243757" y="185212"/>
                  <a:pt x="256291" y="185212"/>
                </a:cubicBezTo>
                <a:close/>
                <a:moveTo>
                  <a:pt x="280794" y="234798"/>
                </a:moveTo>
                <a:cubicBezTo>
                  <a:pt x="288089" y="228136"/>
                  <a:pt x="292700" y="218580"/>
                  <a:pt x="292700" y="207948"/>
                </a:cubicBezTo>
                <a:cubicBezTo>
                  <a:pt x="292700" y="187868"/>
                  <a:pt x="276366" y="171532"/>
                  <a:pt x="256291" y="171532"/>
                </a:cubicBezTo>
                <a:cubicBezTo>
                  <a:pt x="236214" y="171532"/>
                  <a:pt x="219883" y="187868"/>
                  <a:pt x="219883" y="207948"/>
                </a:cubicBezTo>
                <a:cubicBezTo>
                  <a:pt x="219883" y="218580"/>
                  <a:pt x="224494" y="228136"/>
                  <a:pt x="231787" y="234798"/>
                </a:cubicBezTo>
                <a:cubicBezTo>
                  <a:pt x="221119" y="240590"/>
                  <a:pt x="213857" y="251897"/>
                  <a:pt x="213857" y="264866"/>
                </a:cubicBezTo>
                <a:lnTo>
                  <a:pt x="213857" y="320712"/>
                </a:lnTo>
                <a:cubicBezTo>
                  <a:pt x="213857" y="324491"/>
                  <a:pt x="216921" y="327555"/>
                  <a:pt x="220697" y="327555"/>
                </a:cubicBezTo>
                <a:lnTo>
                  <a:pt x="291889" y="327555"/>
                </a:lnTo>
                <a:cubicBezTo>
                  <a:pt x="295666" y="327555"/>
                  <a:pt x="298727" y="324491"/>
                  <a:pt x="298727" y="320712"/>
                </a:cubicBezTo>
                <a:lnTo>
                  <a:pt x="298727" y="264866"/>
                </a:lnTo>
                <a:cubicBezTo>
                  <a:pt x="298726" y="251897"/>
                  <a:pt x="291464" y="240590"/>
                  <a:pt x="280794" y="234798"/>
                </a:cubicBezTo>
                <a:close/>
                <a:moveTo>
                  <a:pt x="71194" y="313875"/>
                </a:moveTo>
                <a:lnTo>
                  <a:pt x="13677" y="313875"/>
                </a:lnTo>
                <a:lnTo>
                  <a:pt x="13677" y="264866"/>
                </a:lnTo>
                <a:cubicBezTo>
                  <a:pt x="13677" y="253554"/>
                  <a:pt x="22878" y="244353"/>
                  <a:pt x="34192" y="244353"/>
                </a:cubicBezTo>
                <a:lnTo>
                  <a:pt x="50681" y="244353"/>
                </a:lnTo>
                <a:cubicBezTo>
                  <a:pt x="61992" y="244353"/>
                  <a:pt x="71192" y="253554"/>
                  <a:pt x="71192" y="264866"/>
                </a:cubicBezTo>
                <a:lnTo>
                  <a:pt x="71194" y="313875"/>
                </a:lnTo>
                <a:close/>
                <a:moveTo>
                  <a:pt x="42437" y="185212"/>
                </a:moveTo>
                <a:cubicBezTo>
                  <a:pt x="54971" y="185212"/>
                  <a:pt x="65169" y="195411"/>
                  <a:pt x="65169" y="207948"/>
                </a:cubicBezTo>
                <a:cubicBezTo>
                  <a:pt x="65169" y="220479"/>
                  <a:pt x="54971" y="230679"/>
                  <a:pt x="42437" y="230679"/>
                </a:cubicBezTo>
                <a:cubicBezTo>
                  <a:pt x="29903" y="230679"/>
                  <a:pt x="19704" y="220480"/>
                  <a:pt x="19704" y="207948"/>
                </a:cubicBezTo>
                <a:cubicBezTo>
                  <a:pt x="19703" y="195411"/>
                  <a:pt x="29901" y="185212"/>
                  <a:pt x="42437" y="185212"/>
                </a:cubicBezTo>
                <a:close/>
                <a:moveTo>
                  <a:pt x="84869" y="320712"/>
                </a:moveTo>
                <a:lnTo>
                  <a:pt x="84869" y="264866"/>
                </a:lnTo>
                <a:cubicBezTo>
                  <a:pt x="84869" y="251897"/>
                  <a:pt x="77610" y="240590"/>
                  <a:pt x="66937" y="234798"/>
                </a:cubicBezTo>
                <a:cubicBezTo>
                  <a:pt x="74232" y="228136"/>
                  <a:pt x="78846" y="218580"/>
                  <a:pt x="78846" y="207948"/>
                </a:cubicBezTo>
                <a:cubicBezTo>
                  <a:pt x="78848" y="187868"/>
                  <a:pt x="62511" y="171532"/>
                  <a:pt x="42437" y="171532"/>
                </a:cubicBezTo>
                <a:cubicBezTo>
                  <a:pt x="22361" y="171532"/>
                  <a:pt x="6026" y="187868"/>
                  <a:pt x="6026" y="207948"/>
                </a:cubicBezTo>
                <a:cubicBezTo>
                  <a:pt x="6026" y="218580"/>
                  <a:pt x="10637" y="228136"/>
                  <a:pt x="17933" y="234798"/>
                </a:cubicBezTo>
                <a:cubicBezTo>
                  <a:pt x="7259" y="240590"/>
                  <a:pt x="0" y="251897"/>
                  <a:pt x="0" y="264866"/>
                </a:cubicBezTo>
                <a:lnTo>
                  <a:pt x="0" y="320712"/>
                </a:lnTo>
                <a:cubicBezTo>
                  <a:pt x="0" y="324491"/>
                  <a:pt x="3061" y="327555"/>
                  <a:pt x="6840" y="327555"/>
                </a:cubicBezTo>
                <a:lnTo>
                  <a:pt x="78032" y="327555"/>
                </a:lnTo>
                <a:cubicBezTo>
                  <a:pt x="81808" y="327555"/>
                  <a:pt x="84869" y="324491"/>
                  <a:pt x="84869" y="320712"/>
                </a:cubicBezTo>
                <a:close/>
                <a:moveTo>
                  <a:pt x="149363" y="185490"/>
                </a:moveTo>
                <a:cubicBezTo>
                  <a:pt x="145587" y="185490"/>
                  <a:pt x="142526" y="188554"/>
                  <a:pt x="142526" y="192333"/>
                </a:cubicBezTo>
                <a:lnTo>
                  <a:pt x="142526" y="231770"/>
                </a:lnTo>
                <a:lnTo>
                  <a:pt x="114639" y="259655"/>
                </a:lnTo>
                <a:cubicBezTo>
                  <a:pt x="111968" y="262327"/>
                  <a:pt x="111968" y="266652"/>
                  <a:pt x="114639" y="269324"/>
                </a:cubicBezTo>
                <a:cubicBezTo>
                  <a:pt x="115918" y="270611"/>
                  <a:pt x="117658" y="271334"/>
                  <a:pt x="119473" y="271332"/>
                </a:cubicBezTo>
                <a:cubicBezTo>
                  <a:pt x="121223" y="271332"/>
                  <a:pt x="122974" y="270663"/>
                  <a:pt x="124307" y="269324"/>
                </a:cubicBezTo>
                <a:lnTo>
                  <a:pt x="149363" y="244271"/>
                </a:lnTo>
                <a:lnTo>
                  <a:pt x="174421" y="269324"/>
                </a:lnTo>
                <a:cubicBezTo>
                  <a:pt x="175699" y="270612"/>
                  <a:pt x="177439" y="271335"/>
                  <a:pt x="179253" y="271332"/>
                </a:cubicBezTo>
                <a:cubicBezTo>
                  <a:pt x="181005" y="271332"/>
                  <a:pt x="182754" y="270663"/>
                  <a:pt x="184087" y="269324"/>
                </a:cubicBezTo>
                <a:cubicBezTo>
                  <a:pt x="186759" y="266653"/>
                  <a:pt x="186756" y="262328"/>
                  <a:pt x="184087" y="259655"/>
                </a:cubicBezTo>
                <a:lnTo>
                  <a:pt x="156202" y="231770"/>
                </a:lnTo>
                <a:lnTo>
                  <a:pt x="156202" y="192333"/>
                </a:lnTo>
                <a:cubicBezTo>
                  <a:pt x="156203" y="188553"/>
                  <a:pt x="153137" y="185490"/>
                  <a:pt x="149363" y="185490"/>
                </a:cubicBezTo>
                <a:close/>
              </a:path>
            </a:pathLst>
          </a:custGeom>
          <a:solidFill>
            <a:srgbClr val="C00000"/>
          </a:solidFill>
          <a:ln w="60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dirty="0">
              <a:latin typeface="汉仪君黑-45简" panose="020B0604020202020204" charset="-122"/>
              <a:ea typeface="汉仪君黑-45简" panose="020B0604020202020204" charset="-122"/>
              <a:cs typeface="汉仪君黑-45简" panose="020B0604020202020204" charset="-122"/>
            </a:endParaRPr>
          </a:p>
        </p:txBody>
      </p:sp>
      <p:sp>
        <p:nvSpPr>
          <p:cNvPr id="6" name="图形 31"/>
          <p:cNvSpPr/>
          <p:nvPr/>
        </p:nvSpPr>
        <p:spPr>
          <a:xfrm>
            <a:off x="6928485" y="2799715"/>
            <a:ext cx="624205" cy="466725"/>
          </a:xfrm>
          <a:custGeom>
            <a:avLst/>
            <a:gdLst>
              <a:gd name="connsiteX0" fmla="*/ 728011 w 1903876"/>
              <a:gd name="connsiteY0" fmla="*/ 449108 h 1421398"/>
              <a:gd name="connsiteX1" fmla="*/ 281008 w 1903876"/>
              <a:gd name="connsiteY1" fmla="*/ 449108 h 1421398"/>
              <a:gd name="connsiteX2" fmla="*/ 254496 w 1903876"/>
              <a:gd name="connsiteY2" fmla="*/ 475673 h 1421398"/>
              <a:gd name="connsiteX3" fmla="*/ 281008 w 1903876"/>
              <a:gd name="connsiteY3" fmla="*/ 502165 h 1421398"/>
              <a:gd name="connsiteX4" fmla="*/ 728013 w 1903876"/>
              <a:gd name="connsiteY4" fmla="*/ 502165 h 1421398"/>
              <a:gd name="connsiteX5" fmla="*/ 754452 w 1903876"/>
              <a:gd name="connsiteY5" fmla="*/ 475673 h 1421398"/>
              <a:gd name="connsiteX6" fmla="*/ 728011 w 1903876"/>
              <a:gd name="connsiteY6" fmla="*/ 449108 h 1421398"/>
              <a:gd name="connsiteX7" fmla="*/ 728011 w 1903876"/>
              <a:gd name="connsiteY7" fmla="*/ 667405 h 1421398"/>
              <a:gd name="connsiteX8" fmla="*/ 281008 w 1903876"/>
              <a:gd name="connsiteY8" fmla="*/ 667405 h 1421398"/>
              <a:gd name="connsiteX9" fmla="*/ 254496 w 1903876"/>
              <a:gd name="connsiteY9" fmla="*/ 693967 h 1421398"/>
              <a:gd name="connsiteX10" fmla="*/ 281008 w 1903876"/>
              <a:gd name="connsiteY10" fmla="*/ 720498 h 1421398"/>
              <a:gd name="connsiteX11" fmla="*/ 728013 w 1903876"/>
              <a:gd name="connsiteY11" fmla="*/ 720498 h 1421398"/>
              <a:gd name="connsiteX12" fmla="*/ 754452 w 1903876"/>
              <a:gd name="connsiteY12" fmla="*/ 693967 h 1421398"/>
              <a:gd name="connsiteX13" fmla="*/ 728011 w 1903876"/>
              <a:gd name="connsiteY13" fmla="*/ 667405 h 1421398"/>
              <a:gd name="connsiteX14" fmla="*/ 728011 w 1903876"/>
              <a:gd name="connsiteY14" fmla="*/ 885775 h 1421398"/>
              <a:gd name="connsiteX15" fmla="*/ 281008 w 1903876"/>
              <a:gd name="connsiteY15" fmla="*/ 885775 h 1421398"/>
              <a:gd name="connsiteX16" fmla="*/ 254496 w 1903876"/>
              <a:gd name="connsiteY16" fmla="*/ 912333 h 1421398"/>
              <a:gd name="connsiteX17" fmla="*/ 281008 w 1903876"/>
              <a:gd name="connsiteY17" fmla="*/ 938864 h 1421398"/>
              <a:gd name="connsiteX18" fmla="*/ 728013 w 1903876"/>
              <a:gd name="connsiteY18" fmla="*/ 938864 h 1421398"/>
              <a:gd name="connsiteX19" fmla="*/ 754452 w 1903876"/>
              <a:gd name="connsiteY19" fmla="*/ 912333 h 1421398"/>
              <a:gd name="connsiteX20" fmla="*/ 728011 w 1903876"/>
              <a:gd name="connsiteY20" fmla="*/ 885775 h 1421398"/>
              <a:gd name="connsiteX21" fmla="*/ 1147980 w 1903876"/>
              <a:gd name="connsiteY21" fmla="*/ 475673 h 1421398"/>
              <a:gd name="connsiteX22" fmla="*/ 1174420 w 1903876"/>
              <a:gd name="connsiteY22" fmla="*/ 502165 h 1421398"/>
              <a:gd name="connsiteX23" fmla="*/ 1621419 w 1903876"/>
              <a:gd name="connsiteY23" fmla="*/ 502165 h 1421398"/>
              <a:gd name="connsiteX24" fmla="*/ 1647897 w 1903876"/>
              <a:gd name="connsiteY24" fmla="*/ 475673 h 1421398"/>
              <a:gd name="connsiteX25" fmla="*/ 1621419 w 1903876"/>
              <a:gd name="connsiteY25" fmla="*/ 449108 h 1421398"/>
              <a:gd name="connsiteX26" fmla="*/ 1174423 w 1903876"/>
              <a:gd name="connsiteY26" fmla="*/ 449108 h 1421398"/>
              <a:gd name="connsiteX27" fmla="*/ 1147980 w 1903876"/>
              <a:gd name="connsiteY27" fmla="*/ 475673 h 1421398"/>
              <a:gd name="connsiteX28" fmla="*/ 1621426 w 1903876"/>
              <a:gd name="connsiteY28" fmla="*/ 667405 h 1421398"/>
              <a:gd name="connsiteX29" fmla="*/ 1174423 w 1903876"/>
              <a:gd name="connsiteY29" fmla="*/ 667405 h 1421398"/>
              <a:gd name="connsiteX30" fmla="*/ 1147984 w 1903876"/>
              <a:gd name="connsiteY30" fmla="*/ 693967 h 1421398"/>
              <a:gd name="connsiteX31" fmla="*/ 1174423 w 1903876"/>
              <a:gd name="connsiteY31" fmla="*/ 720498 h 1421398"/>
              <a:gd name="connsiteX32" fmla="*/ 1621426 w 1903876"/>
              <a:gd name="connsiteY32" fmla="*/ 720498 h 1421398"/>
              <a:gd name="connsiteX33" fmla="*/ 1647901 w 1903876"/>
              <a:gd name="connsiteY33" fmla="*/ 693967 h 1421398"/>
              <a:gd name="connsiteX34" fmla="*/ 1621426 w 1903876"/>
              <a:gd name="connsiteY34" fmla="*/ 667405 h 1421398"/>
              <a:gd name="connsiteX35" fmla="*/ 1621426 w 1903876"/>
              <a:gd name="connsiteY35" fmla="*/ 885775 h 1421398"/>
              <a:gd name="connsiteX36" fmla="*/ 1174423 w 1903876"/>
              <a:gd name="connsiteY36" fmla="*/ 885775 h 1421398"/>
              <a:gd name="connsiteX37" fmla="*/ 1147984 w 1903876"/>
              <a:gd name="connsiteY37" fmla="*/ 912333 h 1421398"/>
              <a:gd name="connsiteX38" fmla="*/ 1174423 w 1903876"/>
              <a:gd name="connsiteY38" fmla="*/ 938864 h 1421398"/>
              <a:gd name="connsiteX39" fmla="*/ 1621426 w 1903876"/>
              <a:gd name="connsiteY39" fmla="*/ 938864 h 1421398"/>
              <a:gd name="connsiteX40" fmla="*/ 1647901 w 1903876"/>
              <a:gd name="connsiteY40" fmla="*/ 912333 h 1421398"/>
              <a:gd name="connsiteX41" fmla="*/ 1621426 w 1903876"/>
              <a:gd name="connsiteY41" fmla="*/ 885775 h 1421398"/>
              <a:gd name="connsiteX42" fmla="*/ 1394820 w 1903876"/>
              <a:gd name="connsiteY42" fmla="*/ 0 h 1421398"/>
              <a:gd name="connsiteX43" fmla="*/ 951943 w 1903876"/>
              <a:gd name="connsiteY43" fmla="*/ 89756 h 1421398"/>
              <a:gd name="connsiteX44" fmla="*/ 509066 w 1903876"/>
              <a:gd name="connsiteY44" fmla="*/ 0 h 1421398"/>
              <a:gd name="connsiteX45" fmla="*/ 0 w 1903876"/>
              <a:gd name="connsiteY45" fmla="*/ 196462 h 1421398"/>
              <a:gd name="connsiteX46" fmla="*/ 0 w 1903876"/>
              <a:gd name="connsiteY46" fmla="*/ 1355108 h 1421398"/>
              <a:gd name="connsiteX47" fmla="*/ 23573 w 1903876"/>
              <a:gd name="connsiteY47" fmla="*/ 1405817 h 1421398"/>
              <a:gd name="connsiteX48" fmla="*/ 77490 w 1903876"/>
              <a:gd name="connsiteY48" fmla="*/ 1420419 h 1421398"/>
              <a:gd name="connsiteX49" fmla="*/ 509062 w 1903876"/>
              <a:gd name="connsiteY49" fmla="*/ 1385919 h 1421398"/>
              <a:gd name="connsiteX50" fmla="*/ 940637 w 1903876"/>
              <a:gd name="connsiteY50" fmla="*/ 1420419 h 1421398"/>
              <a:gd name="connsiteX51" fmla="*/ 945953 w 1903876"/>
              <a:gd name="connsiteY51" fmla="*/ 1420944 h 1421398"/>
              <a:gd name="connsiteX52" fmla="*/ 950153 w 1903876"/>
              <a:gd name="connsiteY52" fmla="*/ 1421206 h 1421398"/>
              <a:gd name="connsiteX53" fmla="*/ 951941 w 1903876"/>
              <a:gd name="connsiteY53" fmla="*/ 1421391 h 1421398"/>
              <a:gd name="connsiteX54" fmla="*/ 962502 w 1903876"/>
              <a:gd name="connsiteY54" fmla="*/ 1420460 h 1421398"/>
              <a:gd name="connsiteX55" fmla="*/ 963243 w 1903876"/>
              <a:gd name="connsiteY55" fmla="*/ 1420419 h 1421398"/>
              <a:gd name="connsiteX56" fmla="*/ 1394822 w 1903876"/>
              <a:gd name="connsiteY56" fmla="*/ 1385919 h 1421398"/>
              <a:gd name="connsiteX57" fmla="*/ 1826394 w 1903876"/>
              <a:gd name="connsiteY57" fmla="*/ 1420419 h 1421398"/>
              <a:gd name="connsiteX58" fmla="*/ 1837696 w 1903876"/>
              <a:gd name="connsiteY58" fmla="*/ 1421389 h 1421398"/>
              <a:gd name="connsiteX59" fmla="*/ 1880315 w 1903876"/>
              <a:gd name="connsiteY59" fmla="*/ 1405817 h 1421398"/>
              <a:gd name="connsiteX60" fmla="*/ 1903877 w 1903876"/>
              <a:gd name="connsiteY60" fmla="*/ 1355108 h 1421398"/>
              <a:gd name="connsiteX61" fmla="*/ 1903877 w 1903876"/>
              <a:gd name="connsiteY61" fmla="*/ 196462 h 1421398"/>
              <a:gd name="connsiteX62" fmla="*/ 1394820 w 1903876"/>
              <a:gd name="connsiteY62" fmla="*/ 0 h 1421398"/>
              <a:gd name="connsiteX63" fmla="*/ 132377 w 1903876"/>
              <a:gd name="connsiteY63" fmla="*/ 1277796 h 1421398"/>
              <a:gd name="connsiteX64" fmla="*/ 132377 w 1903876"/>
              <a:gd name="connsiteY64" fmla="*/ 204845 h 1421398"/>
              <a:gd name="connsiteX65" fmla="*/ 509062 w 1903876"/>
              <a:gd name="connsiteY65" fmla="*/ 132639 h 1421398"/>
              <a:gd name="connsiteX66" fmla="*/ 885747 w 1903876"/>
              <a:gd name="connsiteY66" fmla="*/ 204845 h 1421398"/>
              <a:gd name="connsiteX67" fmla="*/ 885747 w 1903876"/>
              <a:gd name="connsiteY67" fmla="*/ 1277797 h 1421398"/>
              <a:gd name="connsiteX68" fmla="*/ 509062 w 1903876"/>
              <a:gd name="connsiteY68" fmla="*/ 1253244 h 1421398"/>
              <a:gd name="connsiteX69" fmla="*/ 132377 w 1903876"/>
              <a:gd name="connsiteY69" fmla="*/ 1277796 h 1421398"/>
              <a:gd name="connsiteX70" fmla="*/ 1771505 w 1903876"/>
              <a:gd name="connsiteY70" fmla="*/ 1277796 h 1421398"/>
              <a:gd name="connsiteX71" fmla="*/ 1018130 w 1903876"/>
              <a:gd name="connsiteY71" fmla="*/ 1277796 h 1421398"/>
              <a:gd name="connsiteX72" fmla="*/ 1018130 w 1903876"/>
              <a:gd name="connsiteY72" fmla="*/ 204845 h 1421398"/>
              <a:gd name="connsiteX73" fmla="*/ 1394820 w 1903876"/>
              <a:gd name="connsiteY73" fmla="*/ 132639 h 1421398"/>
              <a:gd name="connsiteX74" fmla="*/ 1771503 w 1903876"/>
              <a:gd name="connsiteY74" fmla="*/ 204845 h 1421398"/>
              <a:gd name="connsiteX75" fmla="*/ 1771505 w 1903876"/>
              <a:gd name="connsiteY75" fmla="*/ 1277796 h 1421398"/>
              <a:gd name="connsiteX76" fmla="*/ 1771505 w 1903876"/>
              <a:gd name="connsiteY76" fmla="*/ 1277796 h 142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903876" h="1421398">
                <a:moveTo>
                  <a:pt x="728011" y="449108"/>
                </a:moveTo>
                <a:lnTo>
                  <a:pt x="281008" y="449108"/>
                </a:lnTo>
                <a:cubicBezTo>
                  <a:pt x="266319" y="449108"/>
                  <a:pt x="254496" y="460993"/>
                  <a:pt x="254496" y="475673"/>
                </a:cubicBezTo>
                <a:cubicBezTo>
                  <a:pt x="254496" y="490279"/>
                  <a:pt x="266319" y="502165"/>
                  <a:pt x="281008" y="502165"/>
                </a:cubicBezTo>
                <a:lnTo>
                  <a:pt x="728013" y="502165"/>
                </a:lnTo>
                <a:cubicBezTo>
                  <a:pt x="742590" y="502165"/>
                  <a:pt x="754452" y="490281"/>
                  <a:pt x="754452" y="475673"/>
                </a:cubicBezTo>
                <a:cubicBezTo>
                  <a:pt x="754451" y="460995"/>
                  <a:pt x="742590" y="449108"/>
                  <a:pt x="728011" y="449108"/>
                </a:cubicBezTo>
                <a:close/>
                <a:moveTo>
                  <a:pt x="728011" y="667405"/>
                </a:moveTo>
                <a:lnTo>
                  <a:pt x="281008" y="667405"/>
                </a:lnTo>
                <a:cubicBezTo>
                  <a:pt x="266319" y="667405"/>
                  <a:pt x="254496" y="679326"/>
                  <a:pt x="254496" y="693967"/>
                </a:cubicBezTo>
                <a:cubicBezTo>
                  <a:pt x="254496" y="708649"/>
                  <a:pt x="266319" y="720498"/>
                  <a:pt x="281008" y="720498"/>
                </a:cubicBezTo>
                <a:lnTo>
                  <a:pt x="728013" y="720498"/>
                </a:lnTo>
                <a:cubicBezTo>
                  <a:pt x="742590" y="720498"/>
                  <a:pt x="754452" y="708651"/>
                  <a:pt x="754452" y="693967"/>
                </a:cubicBezTo>
                <a:cubicBezTo>
                  <a:pt x="754451" y="679324"/>
                  <a:pt x="742590" y="667405"/>
                  <a:pt x="728011" y="667405"/>
                </a:cubicBezTo>
                <a:close/>
                <a:moveTo>
                  <a:pt x="728011" y="885775"/>
                </a:moveTo>
                <a:lnTo>
                  <a:pt x="281008" y="885775"/>
                </a:lnTo>
                <a:cubicBezTo>
                  <a:pt x="266319" y="885775"/>
                  <a:pt x="254496" y="897692"/>
                  <a:pt x="254496" y="912333"/>
                </a:cubicBezTo>
                <a:cubicBezTo>
                  <a:pt x="254496" y="926980"/>
                  <a:pt x="266319" y="938864"/>
                  <a:pt x="281008" y="938864"/>
                </a:cubicBezTo>
                <a:lnTo>
                  <a:pt x="728013" y="938864"/>
                </a:lnTo>
                <a:cubicBezTo>
                  <a:pt x="742590" y="938864"/>
                  <a:pt x="754452" y="926980"/>
                  <a:pt x="754452" y="912333"/>
                </a:cubicBezTo>
                <a:cubicBezTo>
                  <a:pt x="754451" y="897692"/>
                  <a:pt x="742590" y="885775"/>
                  <a:pt x="728011" y="885775"/>
                </a:cubicBezTo>
                <a:close/>
                <a:moveTo>
                  <a:pt x="1147980" y="475673"/>
                </a:moveTo>
                <a:cubicBezTo>
                  <a:pt x="1147980" y="490279"/>
                  <a:pt x="1159802" y="502165"/>
                  <a:pt x="1174420" y="502165"/>
                </a:cubicBezTo>
                <a:lnTo>
                  <a:pt x="1621419" y="502165"/>
                </a:lnTo>
                <a:cubicBezTo>
                  <a:pt x="1636072" y="502165"/>
                  <a:pt x="1647897" y="490281"/>
                  <a:pt x="1647897" y="475673"/>
                </a:cubicBezTo>
                <a:cubicBezTo>
                  <a:pt x="1647897" y="460995"/>
                  <a:pt x="1636076" y="449108"/>
                  <a:pt x="1621419" y="449108"/>
                </a:cubicBezTo>
                <a:lnTo>
                  <a:pt x="1174423" y="449108"/>
                </a:lnTo>
                <a:cubicBezTo>
                  <a:pt x="1159809" y="449108"/>
                  <a:pt x="1147980" y="460995"/>
                  <a:pt x="1147980" y="475673"/>
                </a:cubicBezTo>
                <a:close/>
                <a:moveTo>
                  <a:pt x="1621426" y="667405"/>
                </a:moveTo>
                <a:lnTo>
                  <a:pt x="1174423" y="667405"/>
                </a:lnTo>
                <a:cubicBezTo>
                  <a:pt x="1159807" y="667405"/>
                  <a:pt x="1147984" y="679326"/>
                  <a:pt x="1147984" y="693967"/>
                </a:cubicBezTo>
                <a:cubicBezTo>
                  <a:pt x="1147984" y="708649"/>
                  <a:pt x="1159807" y="720498"/>
                  <a:pt x="1174423" y="720498"/>
                </a:cubicBezTo>
                <a:lnTo>
                  <a:pt x="1621426" y="720498"/>
                </a:lnTo>
                <a:cubicBezTo>
                  <a:pt x="1636076" y="720498"/>
                  <a:pt x="1647901" y="708651"/>
                  <a:pt x="1647901" y="693967"/>
                </a:cubicBezTo>
                <a:cubicBezTo>
                  <a:pt x="1647897" y="679324"/>
                  <a:pt x="1636076" y="667405"/>
                  <a:pt x="1621426" y="667405"/>
                </a:cubicBezTo>
                <a:close/>
                <a:moveTo>
                  <a:pt x="1621426" y="885775"/>
                </a:moveTo>
                <a:lnTo>
                  <a:pt x="1174423" y="885775"/>
                </a:lnTo>
                <a:cubicBezTo>
                  <a:pt x="1159807" y="885775"/>
                  <a:pt x="1147984" y="897692"/>
                  <a:pt x="1147984" y="912333"/>
                </a:cubicBezTo>
                <a:cubicBezTo>
                  <a:pt x="1147984" y="926980"/>
                  <a:pt x="1159807" y="938864"/>
                  <a:pt x="1174423" y="938864"/>
                </a:cubicBezTo>
                <a:lnTo>
                  <a:pt x="1621426" y="938864"/>
                </a:lnTo>
                <a:cubicBezTo>
                  <a:pt x="1636076" y="938864"/>
                  <a:pt x="1647901" y="926980"/>
                  <a:pt x="1647901" y="912333"/>
                </a:cubicBezTo>
                <a:cubicBezTo>
                  <a:pt x="1647897" y="897692"/>
                  <a:pt x="1636076" y="885775"/>
                  <a:pt x="1621426" y="885775"/>
                </a:cubicBezTo>
                <a:close/>
                <a:moveTo>
                  <a:pt x="1394820" y="0"/>
                </a:moveTo>
                <a:cubicBezTo>
                  <a:pt x="1230756" y="0"/>
                  <a:pt x="1047507" y="25150"/>
                  <a:pt x="951943" y="89756"/>
                </a:cubicBezTo>
                <a:cubicBezTo>
                  <a:pt x="856374" y="25150"/>
                  <a:pt x="673165" y="0"/>
                  <a:pt x="509066" y="0"/>
                </a:cubicBezTo>
                <a:cubicBezTo>
                  <a:pt x="274203" y="0"/>
                  <a:pt x="0" y="51420"/>
                  <a:pt x="0" y="196462"/>
                </a:cubicBezTo>
                <a:lnTo>
                  <a:pt x="0" y="1355108"/>
                </a:lnTo>
                <a:cubicBezTo>
                  <a:pt x="0" y="1374742"/>
                  <a:pt x="8624" y="1393221"/>
                  <a:pt x="23573" y="1405817"/>
                </a:cubicBezTo>
                <a:cubicBezTo>
                  <a:pt x="38521" y="1418412"/>
                  <a:pt x="58231" y="1423774"/>
                  <a:pt x="77490" y="1420419"/>
                </a:cubicBezTo>
                <a:cubicBezTo>
                  <a:pt x="207714" y="1397848"/>
                  <a:pt x="356902" y="1385919"/>
                  <a:pt x="509062" y="1385919"/>
                </a:cubicBezTo>
                <a:cubicBezTo>
                  <a:pt x="661226" y="1385919"/>
                  <a:pt x="810412" y="1397844"/>
                  <a:pt x="940637" y="1420419"/>
                </a:cubicBezTo>
                <a:cubicBezTo>
                  <a:pt x="942420" y="1420758"/>
                  <a:pt x="944167" y="1420758"/>
                  <a:pt x="945953" y="1420944"/>
                </a:cubicBezTo>
                <a:cubicBezTo>
                  <a:pt x="947364" y="1421056"/>
                  <a:pt x="948738" y="1421165"/>
                  <a:pt x="950153" y="1421206"/>
                </a:cubicBezTo>
                <a:cubicBezTo>
                  <a:pt x="950745" y="1421279"/>
                  <a:pt x="951347" y="1421391"/>
                  <a:pt x="951941" y="1421391"/>
                </a:cubicBezTo>
                <a:cubicBezTo>
                  <a:pt x="955473" y="1421391"/>
                  <a:pt x="959006" y="1421093"/>
                  <a:pt x="962502" y="1420460"/>
                </a:cubicBezTo>
                <a:cubicBezTo>
                  <a:pt x="962723" y="1420419"/>
                  <a:pt x="962944" y="1420460"/>
                  <a:pt x="963243" y="1420419"/>
                </a:cubicBezTo>
                <a:cubicBezTo>
                  <a:pt x="1093472" y="1397848"/>
                  <a:pt x="1242658" y="1385919"/>
                  <a:pt x="1394822" y="1385919"/>
                </a:cubicBezTo>
                <a:cubicBezTo>
                  <a:pt x="1546979" y="1385919"/>
                  <a:pt x="1696206" y="1397844"/>
                  <a:pt x="1826394" y="1420419"/>
                </a:cubicBezTo>
                <a:cubicBezTo>
                  <a:pt x="1830154" y="1421091"/>
                  <a:pt x="1833977" y="1421389"/>
                  <a:pt x="1837696" y="1421389"/>
                </a:cubicBezTo>
                <a:cubicBezTo>
                  <a:pt x="1853164" y="1421389"/>
                  <a:pt x="1868265" y="1415988"/>
                  <a:pt x="1880315" y="1405817"/>
                </a:cubicBezTo>
                <a:cubicBezTo>
                  <a:pt x="1895262" y="1393221"/>
                  <a:pt x="1903877" y="1374746"/>
                  <a:pt x="1903877" y="1355108"/>
                </a:cubicBezTo>
                <a:lnTo>
                  <a:pt x="1903877" y="196462"/>
                </a:lnTo>
                <a:cubicBezTo>
                  <a:pt x="1903877" y="51416"/>
                  <a:pt x="1629677" y="0"/>
                  <a:pt x="1394820" y="0"/>
                </a:cubicBezTo>
                <a:close/>
                <a:moveTo>
                  <a:pt x="132377" y="1277796"/>
                </a:moveTo>
                <a:lnTo>
                  <a:pt x="132377" y="204845"/>
                </a:lnTo>
                <a:cubicBezTo>
                  <a:pt x="159147" y="178575"/>
                  <a:pt x="291380" y="132639"/>
                  <a:pt x="509062" y="132639"/>
                </a:cubicBezTo>
                <a:cubicBezTo>
                  <a:pt x="726709" y="132639"/>
                  <a:pt x="858977" y="178577"/>
                  <a:pt x="885747" y="204845"/>
                </a:cubicBezTo>
                <a:lnTo>
                  <a:pt x="885747" y="1277797"/>
                </a:lnTo>
                <a:cubicBezTo>
                  <a:pt x="768020" y="1261668"/>
                  <a:pt x="639436" y="1253244"/>
                  <a:pt x="509062" y="1253244"/>
                </a:cubicBezTo>
                <a:cubicBezTo>
                  <a:pt x="378692" y="1253243"/>
                  <a:pt x="250069" y="1261666"/>
                  <a:pt x="132377" y="1277796"/>
                </a:cubicBezTo>
                <a:close/>
                <a:moveTo>
                  <a:pt x="1771505" y="1277796"/>
                </a:moveTo>
                <a:cubicBezTo>
                  <a:pt x="1536087" y="1245604"/>
                  <a:pt x="1253477" y="1245604"/>
                  <a:pt x="1018130" y="1277796"/>
                </a:cubicBezTo>
                <a:lnTo>
                  <a:pt x="1018130" y="204845"/>
                </a:lnTo>
                <a:cubicBezTo>
                  <a:pt x="1044902" y="178575"/>
                  <a:pt x="1177138" y="132639"/>
                  <a:pt x="1394820" y="132639"/>
                </a:cubicBezTo>
                <a:cubicBezTo>
                  <a:pt x="1612501" y="132639"/>
                  <a:pt x="1744729" y="178577"/>
                  <a:pt x="1771503" y="204845"/>
                </a:cubicBezTo>
                <a:lnTo>
                  <a:pt x="1771505" y="1277796"/>
                </a:lnTo>
                <a:lnTo>
                  <a:pt x="1771505" y="1277796"/>
                </a:lnTo>
                <a:close/>
              </a:path>
            </a:pathLst>
          </a:custGeom>
          <a:solidFill>
            <a:srgbClr val="C00000"/>
          </a:solidFill>
          <a:ln w="60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dirty="0">
              <a:latin typeface="汉仪君黑-45简" panose="020B0604020202020204" charset="-122"/>
              <a:ea typeface="汉仪君黑-45简" panose="020B0604020202020204" charset="-122"/>
              <a:cs typeface="汉仪君黑-45简" panose="020B0604020202020204" charset="-122"/>
            </a:endParaRPr>
          </a:p>
        </p:txBody>
      </p:sp>
      <p:sp>
        <p:nvSpPr>
          <p:cNvPr id="7" name="任意多边形"/>
          <p:cNvSpPr/>
          <p:nvPr/>
        </p:nvSpPr>
        <p:spPr bwMode="auto">
          <a:xfrm>
            <a:off x="4699635" y="2687320"/>
            <a:ext cx="621030" cy="756285"/>
          </a:xfrm>
          <a:custGeom>
            <a:avLst/>
            <a:gdLst>
              <a:gd name="T0" fmla="*/ 440790 w 2792413"/>
              <a:gd name="T1" fmla="*/ 2575798 h 3389313"/>
              <a:gd name="T2" fmla="*/ 1147253 w 2792413"/>
              <a:gd name="T3" fmla="*/ 1201035 h 3389313"/>
              <a:gd name="T4" fmla="*/ 1223433 w 2792413"/>
              <a:gd name="T5" fmla="*/ 1473921 h 3389313"/>
              <a:gd name="T6" fmla="*/ 1315165 w 2792413"/>
              <a:gd name="T7" fmla="*/ 1458373 h 3389313"/>
              <a:gd name="T8" fmla="*/ 1462128 w 2792413"/>
              <a:gd name="T9" fmla="*/ 1368574 h 3389313"/>
              <a:gd name="T10" fmla="*/ 1552274 w 2792413"/>
              <a:gd name="T11" fmla="*/ 1517392 h 3389313"/>
              <a:gd name="T12" fmla="*/ 1632262 w 2792413"/>
              <a:gd name="T13" fmla="*/ 1262910 h 3389313"/>
              <a:gd name="T14" fmla="*/ 1689714 w 2792413"/>
              <a:gd name="T15" fmla="*/ 1093784 h 3389313"/>
              <a:gd name="T16" fmla="*/ 1947454 w 2792413"/>
              <a:gd name="T17" fmla="*/ 1176285 h 3389313"/>
              <a:gd name="T18" fmla="*/ 2040457 w 2792413"/>
              <a:gd name="T19" fmla="*/ 1240064 h 3389313"/>
              <a:gd name="T20" fmla="*/ 2124889 w 2792413"/>
              <a:gd name="T21" fmla="*/ 1394276 h 3389313"/>
              <a:gd name="T22" fmla="*/ 2358823 w 2792413"/>
              <a:gd name="T23" fmla="*/ 1575460 h 3389313"/>
              <a:gd name="T24" fmla="*/ 2669254 w 2792413"/>
              <a:gd name="T25" fmla="*/ 1240381 h 3389313"/>
              <a:gd name="T26" fmla="*/ 2738767 w 2792413"/>
              <a:gd name="T27" fmla="*/ 1227371 h 3389313"/>
              <a:gd name="T28" fmla="*/ 2783840 w 2792413"/>
              <a:gd name="T29" fmla="*/ 1283853 h 3389313"/>
              <a:gd name="T30" fmla="*/ 2705122 w 2792413"/>
              <a:gd name="T31" fmla="*/ 1422200 h 3389313"/>
              <a:gd name="T32" fmla="*/ 2761621 w 2792413"/>
              <a:gd name="T33" fmla="*/ 1492008 h 3389313"/>
              <a:gd name="T34" fmla="*/ 2775270 w 2792413"/>
              <a:gd name="T35" fmla="*/ 1582441 h 3389313"/>
              <a:gd name="T36" fmla="*/ 2740355 w 2792413"/>
              <a:gd name="T37" fmla="*/ 1669383 h 3389313"/>
              <a:gd name="T38" fmla="*/ 2438811 w 2792413"/>
              <a:gd name="T39" fmla="*/ 2001606 h 3389313"/>
              <a:gd name="T40" fmla="*/ 2326447 w 2792413"/>
              <a:gd name="T41" fmla="*/ 2083155 h 3389313"/>
              <a:gd name="T42" fmla="*/ 2234397 w 2792413"/>
              <a:gd name="T43" fmla="*/ 2095530 h 3389313"/>
              <a:gd name="T44" fmla="*/ 2140759 w 2792413"/>
              <a:gd name="T45" fmla="*/ 2059674 h 3389313"/>
              <a:gd name="T46" fmla="*/ 2049979 w 2792413"/>
              <a:gd name="T47" fmla="*/ 1965116 h 3389313"/>
              <a:gd name="T48" fmla="*/ 1428165 w 2792413"/>
              <a:gd name="T49" fmla="*/ 2143126 h 3389313"/>
              <a:gd name="T50" fmla="*/ 1429434 w 2792413"/>
              <a:gd name="T51" fmla="*/ 1759182 h 3389313"/>
              <a:gd name="T52" fmla="*/ 1368174 w 2792413"/>
              <a:gd name="T53" fmla="*/ 1755057 h 3389313"/>
              <a:gd name="T54" fmla="*/ 1337384 w 2792413"/>
              <a:gd name="T55" fmla="*/ 1826769 h 3389313"/>
              <a:gd name="T56" fmla="*/ 852376 w 2792413"/>
              <a:gd name="T57" fmla="*/ 1682710 h 3389313"/>
              <a:gd name="T58" fmla="*/ 784766 w 2792413"/>
              <a:gd name="T59" fmla="*/ 2018424 h 3389313"/>
              <a:gd name="T60" fmla="*/ 485762 w 2792413"/>
              <a:gd name="T61" fmla="*/ 1784884 h 3389313"/>
              <a:gd name="T62" fmla="*/ 583526 w 2792413"/>
              <a:gd name="T63" fmla="*/ 1432036 h 3389313"/>
              <a:gd name="T64" fmla="*/ 667641 w 2792413"/>
              <a:gd name="T65" fmla="*/ 1278141 h 3389313"/>
              <a:gd name="T66" fmla="*/ 848249 w 2792413"/>
              <a:gd name="T67" fmla="*/ 1188343 h 3389313"/>
              <a:gd name="T68" fmla="*/ 1117099 w 2792413"/>
              <a:gd name="T69" fmla="*/ 1090294 h 3389313"/>
              <a:gd name="T70" fmla="*/ 1495426 w 2792413"/>
              <a:gd name="T71" fmla="*/ 10798 h 3389313"/>
              <a:gd name="T72" fmla="*/ 1596073 w 2792413"/>
              <a:gd name="T73" fmla="*/ 50816 h 3389313"/>
              <a:gd name="T74" fmla="*/ 1679258 w 2792413"/>
              <a:gd name="T75" fmla="*/ 116241 h 3389313"/>
              <a:gd name="T76" fmla="*/ 1743076 w 2792413"/>
              <a:gd name="T77" fmla="*/ 203263 h 3389313"/>
              <a:gd name="T78" fmla="*/ 1802448 w 2792413"/>
              <a:gd name="T79" fmla="*/ 402397 h 3389313"/>
              <a:gd name="T80" fmla="*/ 1849121 w 2792413"/>
              <a:gd name="T81" fmla="*/ 458612 h 3389313"/>
              <a:gd name="T82" fmla="*/ 1861186 w 2792413"/>
              <a:gd name="T83" fmla="*/ 526260 h 3389313"/>
              <a:gd name="T84" fmla="*/ 1823086 w 2792413"/>
              <a:gd name="T85" fmla="*/ 626621 h 3389313"/>
              <a:gd name="T86" fmla="*/ 1771651 w 2792413"/>
              <a:gd name="T87" fmla="*/ 681248 h 3389313"/>
              <a:gd name="T88" fmla="*/ 1688148 w 2792413"/>
              <a:gd name="T89" fmla="*/ 863867 h 3389313"/>
              <a:gd name="T90" fmla="*/ 1552576 w 2792413"/>
              <a:gd name="T91" fmla="*/ 992176 h 3389313"/>
              <a:gd name="T92" fmla="*/ 1464628 w 2792413"/>
              <a:gd name="T93" fmla="*/ 1024254 h 3389313"/>
              <a:gd name="T94" fmla="*/ 1364933 w 2792413"/>
              <a:gd name="T95" fmla="*/ 1028383 h 3389313"/>
              <a:gd name="T96" fmla="*/ 1273493 w 2792413"/>
              <a:gd name="T97" fmla="*/ 1003928 h 3389313"/>
              <a:gd name="T98" fmla="*/ 1136333 w 2792413"/>
              <a:gd name="T99" fmla="*/ 893721 h 3389313"/>
              <a:gd name="T100" fmla="*/ 1043305 w 2792413"/>
              <a:gd name="T101" fmla="*/ 719677 h 3389313"/>
              <a:gd name="T102" fmla="*/ 984250 w 2792413"/>
              <a:gd name="T103" fmla="*/ 642183 h 3389313"/>
              <a:gd name="T104" fmla="*/ 943610 w 2792413"/>
              <a:gd name="T105" fmla="*/ 580887 h 3389313"/>
              <a:gd name="T106" fmla="*/ 930275 w 2792413"/>
              <a:gd name="T107" fmla="*/ 508792 h 3389313"/>
              <a:gd name="T108" fmla="*/ 958215 w 2792413"/>
              <a:gd name="T109" fmla="*/ 440826 h 3389313"/>
              <a:gd name="T110" fmla="*/ 1010603 w 2792413"/>
              <a:gd name="T111" fmla="*/ 336019 h 3389313"/>
              <a:gd name="T112" fmla="*/ 1081405 w 2792413"/>
              <a:gd name="T113" fmla="*/ 168327 h 3389313"/>
              <a:gd name="T114" fmla="*/ 1152525 w 2792413"/>
              <a:gd name="T115" fmla="*/ 89245 h 3389313"/>
              <a:gd name="T116" fmla="*/ 1242060 w 2792413"/>
              <a:gd name="T117" fmla="*/ 32713 h 3389313"/>
              <a:gd name="T118" fmla="*/ 1348105 w 2792413"/>
              <a:gd name="T119" fmla="*/ 3494 h 3389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2413" h="3389313">
                <a:moveTo>
                  <a:pt x="520700" y="2665413"/>
                </a:moveTo>
                <a:lnTo>
                  <a:pt x="2271713" y="2665413"/>
                </a:lnTo>
                <a:lnTo>
                  <a:pt x="2258063" y="3389313"/>
                </a:lnTo>
                <a:lnTo>
                  <a:pt x="534985" y="3389313"/>
                </a:lnTo>
                <a:lnTo>
                  <a:pt x="520700" y="2665413"/>
                </a:lnTo>
                <a:close/>
                <a:moveTo>
                  <a:pt x="0" y="2312988"/>
                </a:moveTo>
                <a:lnTo>
                  <a:pt x="2792413" y="2312988"/>
                </a:lnTo>
                <a:lnTo>
                  <a:pt x="2504058" y="3016251"/>
                </a:lnTo>
                <a:lnTo>
                  <a:pt x="2343366" y="3016251"/>
                </a:lnTo>
                <a:lnTo>
                  <a:pt x="2351623" y="2575798"/>
                </a:lnTo>
                <a:lnTo>
                  <a:pt x="440790" y="2575798"/>
                </a:lnTo>
                <a:lnTo>
                  <a:pt x="449047" y="3016251"/>
                </a:lnTo>
                <a:lnTo>
                  <a:pt x="288355" y="3016251"/>
                </a:lnTo>
                <a:lnTo>
                  <a:pt x="0" y="2312988"/>
                </a:lnTo>
                <a:close/>
                <a:moveTo>
                  <a:pt x="1131065" y="1087438"/>
                </a:moveTo>
                <a:lnTo>
                  <a:pt x="1131065" y="1087755"/>
                </a:lnTo>
                <a:lnTo>
                  <a:pt x="1131700" y="1087438"/>
                </a:lnTo>
                <a:lnTo>
                  <a:pt x="1133287" y="1104890"/>
                </a:lnTo>
                <a:lnTo>
                  <a:pt x="1135826" y="1125198"/>
                </a:lnTo>
                <a:lnTo>
                  <a:pt x="1138683" y="1148044"/>
                </a:lnTo>
                <a:lnTo>
                  <a:pt x="1142492" y="1173112"/>
                </a:lnTo>
                <a:lnTo>
                  <a:pt x="1147253" y="1201035"/>
                </a:lnTo>
                <a:lnTo>
                  <a:pt x="1153284" y="1231179"/>
                </a:lnTo>
                <a:lnTo>
                  <a:pt x="1160267" y="1262910"/>
                </a:lnTo>
                <a:lnTo>
                  <a:pt x="1168520" y="1297180"/>
                </a:lnTo>
                <a:lnTo>
                  <a:pt x="1178042" y="1333670"/>
                </a:lnTo>
                <a:lnTo>
                  <a:pt x="1183439" y="1352074"/>
                </a:lnTo>
                <a:lnTo>
                  <a:pt x="1188835" y="1371430"/>
                </a:lnTo>
                <a:lnTo>
                  <a:pt x="1195183" y="1391103"/>
                </a:lnTo>
                <a:lnTo>
                  <a:pt x="1201531" y="1411094"/>
                </a:lnTo>
                <a:lnTo>
                  <a:pt x="1208514" y="1431719"/>
                </a:lnTo>
                <a:lnTo>
                  <a:pt x="1215497" y="1452344"/>
                </a:lnTo>
                <a:lnTo>
                  <a:pt x="1223433" y="1473921"/>
                </a:lnTo>
                <a:lnTo>
                  <a:pt x="1231685" y="1495498"/>
                </a:lnTo>
                <a:lnTo>
                  <a:pt x="1240573" y="1517392"/>
                </a:lnTo>
                <a:lnTo>
                  <a:pt x="1249461" y="1539604"/>
                </a:lnTo>
                <a:lnTo>
                  <a:pt x="1258983" y="1562450"/>
                </a:lnTo>
                <a:lnTo>
                  <a:pt x="1269458" y="1585296"/>
                </a:lnTo>
                <a:lnTo>
                  <a:pt x="1279932" y="1608460"/>
                </a:lnTo>
                <a:lnTo>
                  <a:pt x="1291359" y="1632258"/>
                </a:lnTo>
                <a:lnTo>
                  <a:pt x="1294851" y="1601162"/>
                </a:lnTo>
                <a:lnTo>
                  <a:pt x="1298977" y="1571018"/>
                </a:lnTo>
                <a:lnTo>
                  <a:pt x="1306913" y="1512315"/>
                </a:lnTo>
                <a:lnTo>
                  <a:pt x="1315165" y="1458373"/>
                </a:lnTo>
                <a:lnTo>
                  <a:pt x="1323101" y="1409824"/>
                </a:lnTo>
                <a:lnTo>
                  <a:pt x="1330084" y="1368574"/>
                </a:lnTo>
                <a:lnTo>
                  <a:pt x="1336115" y="1335574"/>
                </a:lnTo>
                <a:lnTo>
                  <a:pt x="1342780" y="1300670"/>
                </a:lnTo>
                <a:lnTo>
                  <a:pt x="1298025" y="1196275"/>
                </a:lnTo>
                <a:lnTo>
                  <a:pt x="1370395" y="1127736"/>
                </a:lnTo>
                <a:lnTo>
                  <a:pt x="1421817" y="1127736"/>
                </a:lnTo>
                <a:lnTo>
                  <a:pt x="1494187" y="1196275"/>
                </a:lnTo>
                <a:lnTo>
                  <a:pt x="1449749" y="1300670"/>
                </a:lnTo>
                <a:lnTo>
                  <a:pt x="1456415" y="1335574"/>
                </a:lnTo>
                <a:lnTo>
                  <a:pt x="1462128" y="1368574"/>
                </a:lnTo>
                <a:lnTo>
                  <a:pt x="1469746" y="1409824"/>
                </a:lnTo>
                <a:lnTo>
                  <a:pt x="1477364" y="1458373"/>
                </a:lnTo>
                <a:lnTo>
                  <a:pt x="1485617" y="1512315"/>
                </a:lnTo>
                <a:lnTo>
                  <a:pt x="1493869" y="1571018"/>
                </a:lnTo>
                <a:lnTo>
                  <a:pt x="1497678" y="1601162"/>
                </a:lnTo>
                <a:lnTo>
                  <a:pt x="1501170" y="1632258"/>
                </a:lnTo>
                <a:lnTo>
                  <a:pt x="1512279" y="1608460"/>
                </a:lnTo>
                <a:lnTo>
                  <a:pt x="1523072" y="1585296"/>
                </a:lnTo>
                <a:lnTo>
                  <a:pt x="1533229" y="1562450"/>
                </a:lnTo>
                <a:lnTo>
                  <a:pt x="1542751" y="1539604"/>
                </a:lnTo>
                <a:lnTo>
                  <a:pt x="1552274" y="1517392"/>
                </a:lnTo>
                <a:lnTo>
                  <a:pt x="1560844" y="1495498"/>
                </a:lnTo>
                <a:lnTo>
                  <a:pt x="1568779" y="1473921"/>
                </a:lnTo>
                <a:lnTo>
                  <a:pt x="1576715" y="1452344"/>
                </a:lnTo>
                <a:lnTo>
                  <a:pt x="1584015" y="1431719"/>
                </a:lnTo>
                <a:lnTo>
                  <a:pt x="1590681" y="1411094"/>
                </a:lnTo>
                <a:lnTo>
                  <a:pt x="1597346" y="1391103"/>
                </a:lnTo>
                <a:lnTo>
                  <a:pt x="1603377" y="1371430"/>
                </a:lnTo>
                <a:lnTo>
                  <a:pt x="1609408" y="1352074"/>
                </a:lnTo>
                <a:lnTo>
                  <a:pt x="1614487" y="1333670"/>
                </a:lnTo>
                <a:lnTo>
                  <a:pt x="1624327" y="1297180"/>
                </a:lnTo>
                <a:lnTo>
                  <a:pt x="1632262" y="1262910"/>
                </a:lnTo>
                <a:lnTo>
                  <a:pt x="1639563" y="1231179"/>
                </a:lnTo>
                <a:lnTo>
                  <a:pt x="1644959" y="1201035"/>
                </a:lnTo>
                <a:lnTo>
                  <a:pt x="1649720" y="1173112"/>
                </a:lnTo>
                <a:lnTo>
                  <a:pt x="1653846" y="1148044"/>
                </a:lnTo>
                <a:lnTo>
                  <a:pt x="1657020" y="1125198"/>
                </a:lnTo>
                <a:lnTo>
                  <a:pt x="1659242" y="1104890"/>
                </a:lnTo>
                <a:lnTo>
                  <a:pt x="1660829" y="1087438"/>
                </a:lnTo>
                <a:lnTo>
                  <a:pt x="1661464" y="1087755"/>
                </a:lnTo>
                <a:lnTo>
                  <a:pt x="1661464" y="1087438"/>
                </a:lnTo>
                <a:lnTo>
                  <a:pt x="1675430" y="1090294"/>
                </a:lnTo>
                <a:lnTo>
                  <a:pt x="1689714" y="1093784"/>
                </a:lnTo>
                <a:lnTo>
                  <a:pt x="1703998" y="1097592"/>
                </a:lnTo>
                <a:lnTo>
                  <a:pt x="1718916" y="1101400"/>
                </a:lnTo>
                <a:lnTo>
                  <a:pt x="1749705" y="1110919"/>
                </a:lnTo>
                <a:lnTo>
                  <a:pt x="1782399" y="1120756"/>
                </a:lnTo>
                <a:lnTo>
                  <a:pt x="1812871" y="1129640"/>
                </a:lnTo>
                <a:lnTo>
                  <a:pt x="1841120" y="1138208"/>
                </a:lnTo>
                <a:lnTo>
                  <a:pt x="1866831" y="1146458"/>
                </a:lnTo>
                <a:lnTo>
                  <a:pt x="1890002" y="1154390"/>
                </a:lnTo>
                <a:lnTo>
                  <a:pt x="1911269" y="1162006"/>
                </a:lnTo>
                <a:lnTo>
                  <a:pt x="1930314" y="1168987"/>
                </a:lnTo>
                <a:lnTo>
                  <a:pt x="1947454" y="1176285"/>
                </a:lnTo>
                <a:lnTo>
                  <a:pt x="1962690" y="1183266"/>
                </a:lnTo>
                <a:lnTo>
                  <a:pt x="1976021" y="1189612"/>
                </a:lnTo>
                <a:lnTo>
                  <a:pt x="1987766" y="1195958"/>
                </a:lnTo>
                <a:lnTo>
                  <a:pt x="1998240" y="1201670"/>
                </a:lnTo>
                <a:lnTo>
                  <a:pt x="2006811" y="1207381"/>
                </a:lnTo>
                <a:lnTo>
                  <a:pt x="2014111" y="1212775"/>
                </a:lnTo>
                <a:lnTo>
                  <a:pt x="2020142" y="1218487"/>
                </a:lnTo>
                <a:lnTo>
                  <a:pt x="2025221" y="1223564"/>
                </a:lnTo>
                <a:lnTo>
                  <a:pt x="2029030" y="1228641"/>
                </a:lnTo>
                <a:lnTo>
                  <a:pt x="2035061" y="1234035"/>
                </a:lnTo>
                <a:lnTo>
                  <a:pt x="2040457" y="1240064"/>
                </a:lnTo>
                <a:lnTo>
                  <a:pt x="2046170" y="1246410"/>
                </a:lnTo>
                <a:lnTo>
                  <a:pt x="2051249" y="1252756"/>
                </a:lnTo>
                <a:lnTo>
                  <a:pt x="2056010" y="1259420"/>
                </a:lnTo>
                <a:lnTo>
                  <a:pt x="2060771" y="1266401"/>
                </a:lnTo>
                <a:lnTo>
                  <a:pt x="2065215" y="1273699"/>
                </a:lnTo>
                <a:lnTo>
                  <a:pt x="2068706" y="1281631"/>
                </a:lnTo>
                <a:lnTo>
                  <a:pt x="2069976" y="1283535"/>
                </a:lnTo>
                <a:lnTo>
                  <a:pt x="2072833" y="1289564"/>
                </a:lnTo>
                <a:lnTo>
                  <a:pt x="2083942" y="1312410"/>
                </a:lnTo>
                <a:lnTo>
                  <a:pt x="2101717" y="1348584"/>
                </a:lnTo>
                <a:lnTo>
                  <a:pt x="2124889" y="1394276"/>
                </a:lnTo>
                <a:lnTo>
                  <a:pt x="2151869" y="1446950"/>
                </a:lnTo>
                <a:lnTo>
                  <a:pt x="2182341" y="1504382"/>
                </a:lnTo>
                <a:lnTo>
                  <a:pt x="2197894" y="1534210"/>
                </a:lnTo>
                <a:lnTo>
                  <a:pt x="2214399" y="1563719"/>
                </a:lnTo>
                <a:lnTo>
                  <a:pt x="2230588" y="1593229"/>
                </a:lnTo>
                <a:lnTo>
                  <a:pt x="2247093" y="1622104"/>
                </a:lnTo>
                <a:lnTo>
                  <a:pt x="2260742" y="1645902"/>
                </a:lnTo>
                <a:lnTo>
                  <a:pt x="2274073" y="1668431"/>
                </a:lnTo>
                <a:lnTo>
                  <a:pt x="2305497" y="1634479"/>
                </a:lnTo>
                <a:lnTo>
                  <a:pt x="2332478" y="1604652"/>
                </a:lnTo>
                <a:lnTo>
                  <a:pt x="2358823" y="1575460"/>
                </a:lnTo>
                <a:lnTo>
                  <a:pt x="2406752" y="1520883"/>
                </a:lnTo>
                <a:lnTo>
                  <a:pt x="2443572" y="1478046"/>
                </a:lnTo>
                <a:lnTo>
                  <a:pt x="2465157" y="1453296"/>
                </a:lnTo>
                <a:lnTo>
                  <a:pt x="2468013" y="1449805"/>
                </a:lnTo>
                <a:lnTo>
                  <a:pt x="2471822" y="1445681"/>
                </a:lnTo>
                <a:lnTo>
                  <a:pt x="2475631" y="1441555"/>
                </a:lnTo>
                <a:lnTo>
                  <a:pt x="2483567" y="1434257"/>
                </a:lnTo>
                <a:lnTo>
                  <a:pt x="2491819" y="1427276"/>
                </a:lnTo>
                <a:lnTo>
                  <a:pt x="2500390" y="1420930"/>
                </a:lnTo>
                <a:lnTo>
                  <a:pt x="2664175" y="1245141"/>
                </a:lnTo>
                <a:lnTo>
                  <a:pt x="2669254" y="1240381"/>
                </a:lnTo>
                <a:lnTo>
                  <a:pt x="2674967" y="1235939"/>
                </a:lnTo>
                <a:lnTo>
                  <a:pt x="2680681" y="1232131"/>
                </a:lnTo>
                <a:lnTo>
                  <a:pt x="2686712" y="1229275"/>
                </a:lnTo>
                <a:lnTo>
                  <a:pt x="2693060" y="1227054"/>
                </a:lnTo>
                <a:lnTo>
                  <a:pt x="2699408" y="1225150"/>
                </a:lnTo>
                <a:lnTo>
                  <a:pt x="2706074" y="1224198"/>
                </a:lnTo>
                <a:lnTo>
                  <a:pt x="2712422" y="1223247"/>
                </a:lnTo>
                <a:lnTo>
                  <a:pt x="2719088" y="1223247"/>
                </a:lnTo>
                <a:lnTo>
                  <a:pt x="2725754" y="1224198"/>
                </a:lnTo>
                <a:lnTo>
                  <a:pt x="2732419" y="1225468"/>
                </a:lnTo>
                <a:lnTo>
                  <a:pt x="2738767" y="1227371"/>
                </a:lnTo>
                <a:lnTo>
                  <a:pt x="2745116" y="1229910"/>
                </a:lnTo>
                <a:lnTo>
                  <a:pt x="2751147" y="1233400"/>
                </a:lnTo>
                <a:lnTo>
                  <a:pt x="2757178" y="1237525"/>
                </a:lnTo>
                <a:lnTo>
                  <a:pt x="2762574" y="1241968"/>
                </a:lnTo>
                <a:lnTo>
                  <a:pt x="2767335" y="1247045"/>
                </a:lnTo>
                <a:lnTo>
                  <a:pt x="2771779" y="1252756"/>
                </a:lnTo>
                <a:lnTo>
                  <a:pt x="2775270" y="1258151"/>
                </a:lnTo>
                <a:lnTo>
                  <a:pt x="2778444" y="1264497"/>
                </a:lnTo>
                <a:lnTo>
                  <a:pt x="2780666" y="1270843"/>
                </a:lnTo>
                <a:lnTo>
                  <a:pt x="2782571" y="1277189"/>
                </a:lnTo>
                <a:lnTo>
                  <a:pt x="2783840" y="1283853"/>
                </a:lnTo>
                <a:lnTo>
                  <a:pt x="2784475" y="1290199"/>
                </a:lnTo>
                <a:lnTo>
                  <a:pt x="2784475" y="1296862"/>
                </a:lnTo>
                <a:lnTo>
                  <a:pt x="2783840" y="1303526"/>
                </a:lnTo>
                <a:lnTo>
                  <a:pt x="2782253" y="1310189"/>
                </a:lnTo>
                <a:lnTo>
                  <a:pt x="2780349" y="1316535"/>
                </a:lnTo>
                <a:lnTo>
                  <a:pt x="2777492" y="1322882"/>
                </a:lnTo>
                <a:lnTo>
                  <a:pt x="2774635" y="1328911"/>
                </a:lnTo>
                <a:lnTo>
                  <a:pt x="2770509" y="1334622"/>
                </a:lnTo>
                <a:lnTo>
                  <a:pt x="2766065" y="1340334"/>
                </a:lnTo>
                <a:lnTo>
                  <a:pt x="2694964" y="1416171"/>
                </a:lnTo>
                <a:lnTo>
                  <a:pt x="2705122" y="1422200"/>
                </a:lnTo>
                <a:lnTo>
                  <a:pt x="2709883" y="1426007"/>
                </a:lnTo>
                <a:lnTo>
                  <a:pt x="2714644" y="1429815"/>
                </a:lnTo>
                <a:lnTo>
                  <a:pt x="2721310" y="1435844"/>
                </a:lnTo>
                <a:lnTo>
                  <a:pt x="2727658" y="1441873"/>
                </a:lnTo>
                <a:lnTo>
                  <a:pt x="2733689" y="1448854"/>
                </a:lnTo>
                <a:lnTo>
                  <a:pt x="2739085" y="1455517"/>
                </a:lnTo>
                <a:lnTo>
                  <a:pt x="2744481" y="1462498"/>
                </a:lnTo>
                <a:lnTo>
                  <a:pt x="2749242" y="1469478"/>
                </a:lnTo>
                <a:lnTo>
                  <a:pt x="2753686" y="1476777"/>
                </a:lnTo>
                <a:lnTo>
                  <a:pt x="2757812" y="1484392"/>
                </a:lnTo>
                <a:lnTo>
                  <a:pt x="2761621" y="1492008"/>
                </a:lnTo>
                <a:lnTo>
                  <a:pt x="2764478" y="1499940"/>
                </a:lnTo>
                <a:lnTo>
                  <a:pt x="2767335" y="1507873"/>
                </a:lnTo>
                <a:lnTo>
                  <a:pt x="2770191" y="1515806"/>
                </a:lnTo>
                <a:lnTo>
                  <a:pt x="2771779" y="1524056"/>
                </a:lnTo>
                <a:lnTo>
                  <a:pt x="2773683" y="1532306"/>
                </a:lnTo>
                <a:lnTo>
                  <a:pt x="2774953" y="1540556"/>
                </a:lnTo>
                <a:lnTo>
                  <a:pt x="2775905" y="1548806"/>
                </a:lnTo>
                <a:lnTo>
                  <a:pt x="2776222" y="1557373"/>
                </a:lnTo>
                <a:lnTo>
                  <a:pt x="2776222" y="1565623"/>
                </a:lnTo>
                <a:lnTo>
                  <a:pt x="2775905" y="1574191"/>
                </a:lnTo>
                <a:lnTo>
                  <a:pt x="2775270" y="1582441"/>
                </a:lnTo>
                <a:lnTo>
                  <a:pt x="2774000" y="1591008"/>
                </a:lnTo>
                <a:lnTo>
                  <a:pt x="2772731" y="1598941"/>
                </a:lnTo>
                <a:lnTo>
                  <a:pt x="2770826" y="1607508"/>
                </a:lnTo>
                <a:lnTo>
                  <a:pt x="2768604" y="1615758"/>
                </a:lnTo>
                <a:lnTo>
                  <a:pt x="2765430" y="1623691"/>
                </a:lnTo>
                <a:lnTo>
                  <a:pt x="2762574" y="1631624"/>
                </a:lnTo>
                <a:lnTo>
                  <a:pt x="2758765" y="1639556"/>
                </a:lnTo>
                <a:lnTo>
                  <a:pt x="2754956" y="1647489"/>
                </a:lnTo>
                <a:lnTo>
                  <a:pt x="2750194" y="1654787"/>
                </a:lnTo>
                <a:lnTo>
                  <a:pt x="2745433" y="1662085"/>
                </a:lnTo>
                <a:lnTo>
                  <a:pt x="2740355" y="1669383"/>
                </a:lnTo>
                <a:lnTo>
                  <a:pt x="2734641" y="1676364"/>
                </a:lnTo>
                <a:lnTo>
                  <a:pt x="2716549" y="1697941"/>
                </a:lnTo>
                <a:lnTo>
                  <a:pt x="2670206" y="1751249"/>
                </a:lnTo>
                <a:lnTo>
                  <a:pt x="2639417" y="1786470"/>
                </a:lnTo>
                <a:lnTo>
                  <a:pt x="2605136" y="1824865"/>
                </a:lnTo>
                <a:lnTo>
                  <a:pt x="2569586" y="1864529"/>
                </a:lnTo>
                <a:lnTo>
                  <a:pt x="2532766" y="1904827"/>
                </a:lnTo>
                <a:lnTo>
                  <a:pt x="2508325" y="1930529"/>
                </a:lnTo>
                <a:lnTo>
                  <a:pt x="2484519" y="1955914"/>
                </a:lnTo>
                <a:lnTo>
                  <a:pt x="2461030" y="1979712"/>
                </a:lnTo>
                <a:lnTo>
                  <a:pt x="2438811" y="2001606"/>
                </a:lnTo>
                <a:lnTo>
                  <a:pt x="2426115" y="2013347"/>
                </a:lnTo>
                <a:lnTo>
                  <a:pt x="2413418" y="2025087"/>
                </a:lnTo>
                <a:lnTo>
                  <a:pt x="2400722" y="2035876"/>
                </a:lnTo>
                <a:lnTo>
                  <a:pt x="2387708" y="2046664"/>
                </a:lnTo>
                <a:lnTo>
                  <a:pt x="2380090" y="2052376"/>
                </a:lnTo>
                <a:lnTo>
                  <a:pt x="2371837" y="2058405"/>
                </a:lnTo>
                <a:lnTo>
                  <a:pt x="2362314" y="2064751"/>
                </a:lnTo>
                <a:lnTo>
                  <a:pt x="2351205" y="2071414"/>
                </a:lnTo>
                <a:lnTo>
                  <a:pt x="2343904" y="2075222"/>
                </a:lnTo>
                <a:lnTo>
                  <a:pt x="2335969" y="2079347"/>
                </a:lnTo>
                <a:lnTo>
                  <a:pt x="2326447" y="2083155"/>
                </a:lnTo>
                <a:lnTo>
                  <a:pt x="2315337" y="2087280"/>
                </a:lnTo>
                <a:lnTo>
                  <a:pt x="2307719" y="2089501"/>
                </a:lnTo>
                <a:lnTo>
                  <a:pt x="2300101" y="2091405"/>
                </a:lnTo>
                <a:lnTo>
                  <a:pt x="2292801" y="2093309"/>
                </a:lnTo>
                <a:lnTo>
                  <a:pt x="2284865" y="2094578"/>
                </a:lnTo>
                <a:lnTo>
                  <a:pt x="2277565" y="2095530"/>
                </a:lnTo>
                <a:lnTo>
                  <a:pt x="2270582" y="2096164"/>
                </a:lnTo>
                <a:lnTo>
                  <a:pt x="2262964" y="2096799"/>
                </a:lnTo>
                <a:lnTo>
                  <a:pt x="2255981" y="2097116"/>
                </a:lnTo>
                <a:lnTo>
                  <a:pt x="2244871" y="2096799"/>
                </a:lnTo>
                <a:lnTo>
                  <a:pt x="2234397" y="2095530"/>
                </a:lnTo>
                <a:lnTo>
                  <a:pt x="2224557" y="2093943"/>
                </a:lnTo>
                <a:lnTo>
                  <a:pt x="2215034" y="2092357"/>
                </a:lnTo>
                <a:lnTo>
                  <a:pt x="2206147" y="2090453"/>
                </a:lnTo>
                <a:lnTo>
                  <a:pt x="2197894" y="2087597"/>
                </a:lnTo>
                <a:lnTo>
                  <a:pt x="2190593" y="2085058"/>
                </a:lnTo>
                <a:lnTo>
                  <a:pt x="2183610" y="2082520"/>
                </a:lnTo>
                <a:lnTo>
                  <a:pt x="2176945" y="2079982"/>
                </a:lnTo>
                <a:lnTo>
                  <a:pt x="2170596" y="2077126"/>
                </a:lnTo>
                <a:lnTo>
                  <a:pt x="2159487" y="2071097"/>
                </a:lnTo>
                <a:lnTo>
                  <a:pt x="2149647" y="2065385"/>
                </a:lnTo>
                <a:lnTo>
                  <a:pt x="2140759" y="2059674"/>
                </a:lnTo>
                <a:lnTo>
                  <a:pt x="2133141" y="2053962"/>
                </a:lnTo>
                <a:lnTo>
                  <a:pt x="2125841" y="2048251"/>
                </a:lnTo>
                <a:lnTo>
                  <a:pt x="2119175" y="2043174"/>
                </a:lnTo>
                <a:lnTo>
                  <a:pt x="2113462" y="2037779"/>
                </a:lnTo>
                <a:lnTo>
                  <a:pt x="2102670" y="2027308"/>
                </a:lnTo>
                <a:lnTo>
                  <a:pt x="2092512" y="2017154"/>
                </a:lnTo>
                <a:lnTo>
                  <a:pt x="2083307" y="2006683"/>
                </a:lnTo>
                <a:lnTo>
                  <a:pt x="2074737" y="1996847"/>
                </a:lnTo>
                <a:lnTo>
                  <a:pt x="2066167" y="1986375"/>
                </a:lnTo>
                <a:lnTo>
                  <a:pt x="2057914" y="1975904"/>
                </a:lnTo>
                <a:lnTo>
                  <a:pt x="2049979" y="1965116"/>
                </a:lnTo>
                <a:lnTo>
                  <a:pt x="2042044" y="1954010"/>
                </a:lnTo>
                <a:lnTo>
                  <a:pt x="2026490" y="1931798"/>
                </a:lnTo>
                <a:lnTo>
                  <a:pt x="2013476" y="1912125"/>
                </a:lnTo>
                <a:lnTo>
                  <a:pt x="2000462" y="1891817"/>
                </a:lnTo>
                <a:lnTo>
                  <a:pt x="1987131" y="1870557"/>
                </a:lnTo>
                <a:lnTo>
                  <a:pt x="1974117" y="1848663"/>
                </a:lnTo>
                <a:lnTo>
                  <a:pt x="1961103" y="1826769"/>
                </a:lnTo>
                <a:lnTo>
                  <a:pt x="1948089" y="1803922"/>
                </a:lnTo>
                <a:lnTo>
                  <a:pt x="1922061" y="1758547"/>
                </a:lnTo>
                <a:lnTo>
                  <a:pt x="1922061" y="2143126"/>
                </a:lnTo>
                <a:lnTo>
                  <a:pt x="1428165" y="2143126"/>
                </a:lnTo>
                <a:lnTo>
                  <a:pt x="1455462" y="1826769"/>
                </a:lnTo>
                <a:lnTo>
                  <a:pt x="1455145" y="1818519"/>
                </a:lnTo>
                <a:lnTo>
                  <a:pt x="1454510" y="1810269"/>
                </a:lnTo>
                <a:lnTo>
                  <a:pt x="1452923" y="1802653"/>
                </a:lnTo>
                <a:lnTo>
                  <a:pt x="1450701" y="1795038"/>
                </a:lnTo>
                <a:lnTo>
                  <a:pt x="1448479" y="1788057"/>
                </a:lnTo>
                <a:lnTo>
                  <a:pt x="1445623" y="1781076"/>
                </a:lnTo>
                <a:lnTo>
                  <a:pt x="1441814" y="1774730"/>
                </a:lnTo>
                <a:lnTo>
                  <a:pt x="1438005" y="1769018"/>
                </a:lnTo>
                <a:lnTo>
                  <a:pt x="1433878" y="1763941"/>
                </a:lnTo>
                <a:lnTo>
                  <a:pt x="1429434" y="1759182"/>
                </a:lnTo>
                <a:lnTo>
                  <a:pt x="1424673" y="1755057"/>
                </a:lnTo>
                <a:lnTo>
                  <a:pt x="1419595" y="1751566"/>
                </a:lnTo>
                <a:lnTo>
                  <a:pt x="1413881" y="1748711"/>
                </a:lnTo>
                <a:lnTo>
                  <a:pt x="1408485" y="1746807"/>
                </a:lnTo>
                <a:lnTo>
                  <a:pt x="1402454" y="1745538"/>
                </a:lnTo>
                <a:lnTo>
                  <a:pt x="1396423" y="1744903"/>
                </a:lnTo>
                <a:lnTo>
                  <a:pt x="1390710" y="1745538"/>
                </a:lnTo>
                <a:lnTo>
                  <a:pt x="1384679" y="1746807"/>
                </a:lnTo>
                <a:lnTo>
                  <a:pt x="1378966" y="1748711"/>
                </a:lnTo>
                <a:lnTo>
                  <a:pt x="1373570" y="1751566"/>
                </a:lnTo>
                <a:lnTo>
                  <a:pt x="1368174" y="1755057"/>
                </a:lnTo>
                <a:lnTo>
                  <a:pt x="1363412" y="1759182"/>
                </a:lnTo>
                <a:lnTo>
                  <a:pt x="1358969" y="1763941"/>
                </a:lnTo>
                <a:lnTo>
                  <a:pt x="1354842" y="1769018"/>
                </a:lnTo>
                <a:lnTo>
                  <a:pt x="1351351" y="1774730"/>
                </a:lnTo>
                <a:lnTo>
                  <a:pt x="1347542" y="1781076"/>
                </a:lnTo>
                <a:lnTo>
                  <a:pt x="1344367" y="1788057"/>
                </a:lnTo>
                <a:lnTo>
                  <a:pt x="1342146" y="1795038"/>
                </a:lnTo>
                <a:lnTo>
                  <a:pt x="1339924" y="1802653"/>
                </a:lnTo>
                <a:lnTo>
                  <a:pt x="1338971" y="1810269"/>
                </a:lnTo>
                <a:lnTo>
                  <a:pt x="1337702" y="1818519"/>
                </a:lnTo>
                <a:lnTo>
                  <a:pt x="1337384" y="1826769"/>
                </a:lnTo>
                <a:lnTo>
                  <a:pt x="1364999" y="2143126"/>
                </a:lnTo>
                <a:lnTo>
                  <a:pt x="870151" y="2143126"/>
                </a:lnTo>
                <a:lnTo>
                  <a:pt x="870151" y="1651297"/>
                </a:lnTo>
                <a:lnTo>
                  <a:pt x="869833" y="1651297"/>
                </a:lnTo>
                <a:lnTo>
                  <a:pt x="868881" y="1652249"/>
                </a:lnTo>
                <a:lnTo>
                  <a:pt x="867294" y="1653201"/>
                </a:lnTo>
                <a:lnTo>
                  <a:pt x="864755" y="1656691"/>
                </a:lnTo>
                <a:lnTo>
                  <a:pt x="861581" y="1661133"/>
                </a:lnTo>
                <a:lnTo>
                  <a:pt x="858724" y="1667162"/>
                </a:lnTo>
                <a:lnTo>
                  <a:pt x="855867" y="1674143"/>
                </a:lnTo>
                <a:lnTo>
                  <a:pt x="852376" y="1682710"/>
                </a:lnTo>
                <a:lnTo>
                  <a:pt x="848884" y="1691912"/>
                </a:lnTo>
                <a:lnTo>
                  <a:pt x="845710" y="1702701"/>
                </a:lnTo>
                <a:lnTo>
                  <a:pt x="839044" y="1726816"/>
                </a:lnTo>
                <a:lnTo>
                  <a:pt x="832061" y="1755057"/>
                </a:lnTo>
                <a:lnTo>
                  <a:pt x="824443" y="1786153"/>
                </a:lnTo>
                <a:lnTo>
                  <a:pt x="817460" y="1820423"/>
                </a:lnTo>
                <a:lnTo>
                  <a:pt x="810477" y="1856913"/>
                </a:lnTo>
                <a:lnTo>
                  <a:pt x="803811" y="1895308"/>
                </a:lnTo>
                <a:lnTo>
                  <a:pt x="797145" y="1935606"/>
                </a:lnTo>
                <a:lnTo>
                  <a:pt x="790797" y="1976221"/>
                </a:lnTo>
                <a:lnTo>
                  <a:pt x="784766" y="2018424"/>
                </a:lnTo>
                <a:lnTo>
                  <a:pt x="779688" y="2060308"/>
                </a:lnTo>
                <a:lnTo>
                  <a:pt x="774609" y="2101876"/>
                </a:lnTo>
                <a:lnTo>
                  <a:pt x="771118" y="2143126"/>
                </a:lnTo>
                <a:lnTo>
                  <a:pt x="438150" y="2143126"/>
                </a:lnTo>
                <a:lnTo>
                  <a:pt x="443864" y="2084741"/>
                </a:lnTo>
                <a:lnTo>
                  <a:pt x="449894" y="2028577"/>
                </a:lnTo>
                <a:lnTo>
                  <a:pt x="455925" y="1975269"/>
                </a:lnTo>
                <a:lnTo>
                  <a:pt x="463226" y="1923865"/>
                </a:lnTo>
                <a:lnTo>
                  <a:pt x="470209" y="1875317"/>
                </a:lnTo>
                <a:lnTo>
                  <a:pt x="478144" y="1828990"/>
                </a:lnTo>
                <a:lnTo>
                  <a:pt x="485762" y="1784884"/>
                </a:lnTo>
                <a:lnTo>
                  <a:pt x="494015" y="1742682"/>
                </a:lnTo>
                <a:lnTo>
                  <a:pt x="502585" y="1702701"/>
                </a:lnTo>
                <a:lnTo>
                  <a:pt x="511155" y="1665258"/>
                </a:lnTo>
                <a:lnTo>
                  <a:pt x="520043" y="1629085"/>
                </a:lnTo>
                <a:lnTo>
                  <a:pt x="528931" y="1595450"/>
                </a:lnTo>
                <a:lnTo>
                  <a:pt x="537818" y="1563719"/>
                </a:lnTo>
                <a:lnTo>
                  <a:pt x="547023" y="1533892"/>
                </a:lnTo>
                <a:lnTo>
                  <a:pt x="556228" y="1505969"/>
                </a:lnTo>
                <a:lnTo>
                  <a:pt x="565116" y="1479632"/>
                </a:lnTo>
                <a:lnTo>
                  <a:pt x="574638" y="1454882"/>
                </a:lnTo>
                <a:lnTo>
                  <a:pt x="583526" y="1432036"/>
                </a:lnTo>
                <a:lnTo>
                  <a:pt x="592413" y="1410777"/>
                </a:lnTo>
                <a:lnTo>
                  <a:pt x="601301" y="1391420"/>
                </a:lnTo>
                <a:lnTo>
                  <a:pt x="609871" y="1373334"/>
                </a:lnTo>
                <a:lnTo>
                  <a:pt x="618124" y="1356516"/>
                </a:lnTo>
                <a:lnTo>
                  <a:pt x="626059" y="1341920"/>
                </a:lnTo>
                <a:lnTo>
                  <a:pt x="633995" y="1327959"/>
                </a:lnTo>
                <a:lnTo>
                  <a:pt x="641930" y="1315266"/>
                </a:lnTo>
                <a:lnTo>
                  <a:pt x="648913" y="1304160"/>
                </a:lnTo>
                <a:lnTo>
                  <a:pt x="655579" y="1294324"/>
                </a:lnTo>
                <a:lnTo>
                  <a:pt x="661927" y="1285756"/>
                </a:lnTo>
                <a:lnTo>
                  <a:pt x="667641" y="1278141"/>
                </a:lnTo>
                <a:lnTo>
                  <a:pt x="673037" y="1271478"/>
                </a:lnTo>
                <a:lnTo>
                  <a:pt x="677798" y="1266083"/>
                </a:lnTo>
                <a:lnTo>
                  <a:pt x="681924" y="1261641"/>
                </a:lnTo>
                <a:lnTo>
                  <a:pt x="699065" y="1252756"/>
                </a:lnTo>
                <a:lnTo>
                  <a:pt x="717475" y="1243237"/>
                </a:lnTo>
                <a:lnTo>
                  <a:pt x="737154" y="1234035"/>
                </a:lnTo>
                <a:lnTo>
                  <a:pt x="758104" y="1224833"/>
                </a:lnTo>
                <a:lnTo>
                  <a:pt x="779688" y="1215948"/>
                </a:lnTo>
                <a:lnTo>
                  <a:pt x="801907" y="1206746"/>
                </a:lnTo>
                <a:lnTo>
                  <a:pt x="824761" y="1197227"/>
                </a:lnTo>
                <a:lnTo>
                  <a:pt x="848249" y="1188343"/>
                </a:lnTo>
                <a:lnTo>
                  <a:pt x="895544" y="1170891"/>
                </a:lnTo>
                <a:lnTo>
                  <a:pt x="942204" y="1154390"/>
                </a:lnTo>
                <a:lnTo>
                  <a:pt x="987594" y="1138525"/>
                </a:lnTo>
                <a:lnTo>
                  <a:pt x="1030445" y="1124564"/>
                </a:lnTo>
                <a:lnTo>
                  <a:pt x="1041554" y="1118217"/>
                </a:lnTo>
                <a:lnTo>
                  <a:pt x="1053299" y="1112188"/>
                </a:lnTo>
                <a:lnTo>
                  <a:pt x="1065678" y="1107111"/>
                </a:lnTo>
                <a:lnTo>
                  <a:pt x="1077740" y="1102352"/>
                </a:lnTo>
                <a:lnTo>
                  <a:pt x="1090754" y="1097909"/>
                </a:lnTo>
                <a:lnTo>
                  <a:pt x="1103768" y="1094102"/>
                </a:lnTo>
                <a:lnTo>
                  <a:pt x="1117099" y="1090294"/>
                </a:lnTo>
                <a:lnTo>
                  <a:pt x="1131065" y="1087438"/>
                </a:lnTo>
                <a:close/>
                <a:moveTo>
                  <a:pt x="1401445" y="0"/>
                </a:moveTo>
                <a:lnTo>
                  <a:pt x="1412240" y="318"/>
                </a:lnTo>
                <a:lnTo>
                  <a:pt x="1423353" y="635"/>
                </a:lnTo>
                <a:lnTo>
                  <a:pt x="1433513" y="1588"/>
                </a:lnTo>
                <a:lnTo>
                  <a:pt x="1444308" y="2223"/>
                </a:lnTo>
                <a:lnTo>
                  <a:pt x="1454786" y="3494"/>
                </a:lnTo>
                <a:lnTo>
                  <a:pt x="1465263" y="4764"/>
                </a:lnTo>
                <a:lnTo>
                  <a:pt x="1475423" y="6670"/>
                </a:lnTo>
                <a:lnTo>
                  <a:pt x="1485266" y="8575"/>
                </a:lnTo>
                <a:lnTo>
                  <a:pt x="1495426" y="10798"/>
                </a:lnTo>
                <a:lnTo>
                  <a:pt x="1505268" y="13339"/>
                </a:lnTo>
                <a:lnTo>
                  <a:pt x="1515111" y="15880"/>
                </a:lnTo>
                <a:lnTo>
                  <a:pt x="1524636" y="19056"/>
                </a:lnTo>
                <a:lnTo>
                  <a:pt x="1533843" y="22232"/>
                </a:lnTo>
                <a:lnTo>
                  <a:pt x="1543368" y="25726"/>
                </a:lnTo>
                <a:lnTo>
                  <a:pt x="1552576" y="29219"/>
                </a:lnTo>
                <a:lnTo>
                  <a:pt x="1561466" y="33030"/>
                </a:lnTo>
                <a:lnTo>
                  <a:pt x="1570356" y="37159"/>
                </a:lnTo>
                <a:lnTo>
                  <a:pt x="1578928" y="41605"/>
                </a:lnTo>
                <a:lnTo>
                  <a:pt x="1587818" y="46052"/>
                </a:lnTo>
                <a:lnTo>
                  <a:pt x="1596073" y="50816"/>
                </a:lnTo>
                <a:lnTo>
                  <a:pt x="1604646" y="55897"/>
                </a:lnTo>
                <a:lnTo>
                  <a:pt x="1612583" y="60979"/>
                </a:lnTo>
                <a:lnTo>
                  <a:pt x="1620521" y="66378"/>
                </a:lnTo>
                <a:lnTo>
                  <a:pt x="1628776" y="72095"/>
                </a:lnTo>
                <a:lnTo>
                  <a:pt x="1636078" y="77812"/>
                </a:lnTo>
                <a:lnTo>
                  <a:pt x="1644016" y="83528"/>
                </a:lnTo>
                <a:lnTo>
                  <a:pt x="1651318" y="89880"/>
                </a:lnTo>
                <a:lnTo>
                  <a:pt x="1658303" y="96232"/>
                </a:lnTo>
                <a:lnTo>
                  <a:pt x="1665606" y="102902"/>
                </a:lnTo>
                <a:lnTo>
                  <a:pt x="1672591" y="109571"/>
                </a:lnTo>
                <a:lnTo>
                  <a:pt x="1679258" y="116241"/>
                </a:lnTo>
                <a:lnTo>
                  <a:pt x="1685926" y="123546"/>
                </a:lnTo>
                <a:lnTo>
                  <a:pt x="1692593" y="130851"/>
                </a:lnTo>
                <a:lnTo>
                  <a:pt x="1698943" y="138155"/>
                </a:lnTo>
                <a:lnTo>
                  <a:pt x="1704976" y="145778"/>
                </a:lnTo>
                <a:lnTo>
                  <a:pt x="1710691" y="153400"/>
                </a:lnTo>
                <a:lnTo>
                  <a:pt x="1716723" y="161658"/>
                </a:lnTo>
                <a:lnTo>
                  <a:pt x="1722438" y="169597"/>
                </a:lnTo>
                <a:lnTo>
                  <a:pt x="1727836" y="177537"/>
                </a:lnTo>
                <a:lnTo>
                  <a:pt x="1733233" y="186113"/>
                </a:lnTo>
                <a:lnTo>
                  <a:pt x="1738313" y="194688"/>
                </a:lnTo>
                <a:lnTo>
                  <a:pt x="1743076" y="203263"/>
                </a:lnTo>
                <a:lnTo>
                  <a:pt x="1747838" y="212156"/>
                </a:lnTo>
                <a:lnTo>
                  <a:pt x="1752283" y="221048"/>
                </a:lnTo>
                <a:lnTo>
                  <a:pt x="1760856" y="239469"/>
                </a:lnTo>
                <a:lnTo>
                  <a:pt x="1768793" y="258207"/>
                </a:lnTo>
                <a:lnTo>
                  <a:pt x="1776096" y="277581"/>
                </a:lnTo>
                <a:lnTo>
                  <a:pt x="1782446" y="297272"/>
                </a:lnTo>
                <a:lnTo>
                  <a:pt x="1788161" y="317916"/>
                </a:lnTo>
                <a:lnTo>
                  <a:pt x="1792923" y="338560"/>
                </a:lnTo>
                <a:lnTo>
                  <a:pt x="1797051" y="359521"/>
                </a:lnTo>
                <a:lnTo>
                  <a:pt x="1799908" y="380800"/>
                </a:lnTo>
                <a:lnTo>
                  <a:pt x="1802448" y="402397"/>
                </a:lnTo>
                <a:lnTo>
                  <a:pt x="1804036" y="424946"/>
                </a:lnTo>
                <a:lnTo>
                  <a:pt x="1809751" y="426534"/>
                </a:lnTo>
                <a:lnTo>
                  <a:pt x="1815148" y="428758"/>
                </a:lnTo>
                <a:lnTo>
                  <a:pt x="1819911" y="431616"/>
                </a:lnTo>
                <a:lnTo>
                  <a:pt x="1825308" y="434474"/>
                </a:lnTo>
                <a:lnTo>
                  <a:pt x="1829753" y="437968"/>
                </a:lnTo>
                <a:lnTo>
                  <a:pt x="1834198" y="441144"/>
                </a:lnTo>
                <a:lnTo>
                  <a:pt x="1838326" y="445273"/>
                </a:lnTo>
                <a:lnTo>
                  <a:pt x="1842453" y="449401"/>
                </a:lnTo>
                <a:lnTo>
                  <a:pt x="1845628" y="453848"/>
                </a:lnTo>
                <a:lnTo>
                  <a:pt x="1849121" y="458612"/>
                </a:lnTo>
                <a:lnTo>
                  <a:pt x="1851978" y="463693"/>
                </a:lnTo>
                <a:lnTo>
                  <a:pt x="1854201" y="469728"/>
                </a:lnTo>
                <a:lnTo>
                  <a:pt x="1856423" y="475762"/>
                </a:lnTo>
                <a:lnTo>
                  <a:pt x="1858328" y="482114"/>
                </a:lnTo>
                <a:lnTo>
                  <a:pt x="1859916" y="488784"/>
                </a:lnTo>
                <a:lnTo>
                  <a:pt x="1860868" y="496088"/>
                </a:lnTo>
                <a:lnTo>
                  <a:pt x="1861503" y="502123"/>
                </a:lnTo>
                <a:lnTo>
                  <a:pt x="1862138" y="507839"/>
                </a:lnTo>
                <a:lnTo>
                  <a:pt x="1862138" y="513874"/>
                </a:lnTo>
                <a:lnTo>
                  <a:pt x="1861503" y="519908"/>
                </a:lnTo>
                <a:lnTo>
                  <a:pt x="1861186" y="526260"/>
                </a:lnTo>
                <a:lnTo>
                  <a:pt x="1860868" y="532294"/>
                </a:lnTo>
                <a:lnTo>
                  <a:pt x="1858963" y="544998"/>
                </a:lnTo>
                <a:lnTo>
                  <a:pt x="1856106" y="557385"/>
                </a:lnTo>
                <a:lnTo>
                  <a:pt x="1852296" y="569771"/>
                </a:lnTo>
                <a:lnTo>
                  <a:pt x="1847851" y="582157"/>
                </a:lnTo>
                <a:lnTo>
                  <a:pt x="1842771" y="593908"/>
                </a:lnTo>
                <a:lnTo>
                  <a:pt x="1836738" y="605342"/>
                </a:lnTo>
                <a:lnTo>
                  <a:pt x="1833881" y="611059"/>
                </a:lnTo>
                <a:lnTo>
                  <a:pt x="1830071" y="616140"/>
                </a:lnTo>
                <a:lnTo>
                  <a:pt x="1826578" y="621540"/>
                </a:lnTo>
                <a:lnTo>
                  <a:pt x="1823086" y="626621"/>
                </a:lnTo>
                <a:lnTo>
                  <a:pt x="1818958" y="631385"/>
                </a:lnTo>
                <a:lnTo>
                  <a:pt x="1814831" y="635831"/>
                </a:lnTo>
                <a:lnTo>
                  <a:pt x="1810703" y="640278"/>
                </a:lnTo>
                <a:lnTo>
                  <a:pt x="1806258" y="644407"/>
                </a:lnTo>
                <a:lnTo>
                  <a:pt x="1801813" y="648218"/>
                </a:lnTo>
                <a:lnTo>
                  <a:pt x="1797051" y="652029"/>
                </a:lnTo>
                <a:lnTo>
                  <a:pt x="1792288" y="655205"/>
                </a:lnTo>
                <a:lnTo>
                  <a:pt x="1787208" y="658063"/>
                </a:lnTo>
                <a:lnTo>
                  <a:pt x="1782128" y="660922"/>
                </a:lnTo>
                <a:lnTo>
                  <a:pt x="1777048" y="663145"/>
                </a:lnTo>
                <a:lnTo>
                  <a:pt x="1771651" y="681248"/>
                </a:lnTo>
                <a:lnTo>
                  <a:pt x="1766571" y="699033"/>
                </a:lnTo>
                <a:lnTo>
                  <a:pt x="1760538" y="716501"/>
                </a:lnTo>
                <a:lnTo>
                  <a:pt x="1754188" y="733969"/>
                </a:lnTo>
                <a:lnTo>
                  <a:pt x="1747521" y="751437"/>
                </a:lnTo>
                <a:lnTo>
                  <a:pt x="1740218" y="768587"/>
                </a:lnTo>
                <a:lnTo>
                  <a:pt x="1732598" y="785420"/>
                </a:lnTo>
                <a:lnTo>
                  <a:pt x="1724661" y="801618"/>
                </a:lnTo>
                <a:lnTo>
                  <a:pt x="1716406" y="817497"/>
                </a:lnTo>
                <a:lnTo>
                  <a:pt x="1707516" y="833695"/>
                </a:lnTo>
                <a:lnTo>
                  <a:pt x="1698308" y="848940"/>
                </a:lnTo>
                <a:lnTo>
                  <a:pt x="1688148" y="863867"/>
                </a:lnTo>
                <a:lnTo>
                  <a:pt x="1677988" y="878159"/>
                </a:lnTo>
                <a:lnTo>
                  <a:pt x="1667511" y="892451"/>
                </a:lnTo>
                <a:lnTo>
                  <a:pt x="1656716" y="905790"/>
                </a:lnTo>
                <a:lnTo>
                  <a:pt x="1644968" y="918811"/>
                </a:lnTo>
                <a:lnTo>
                  <a:pt x="1633221" y="931515"/>
                </a:lnTo>
                <a:lnTo>
                  <a:pt x="1620838" y="943266"/>
                </a:lnTo>
                <a:lnTo>
                  <a:pt x="1607821" y="954382"/>
                </a:lnTo>
                <a:lnTo>
                  <a:pt x="1594803" y="964863"/>
                </a:lnTo>
                <a:lnTo>
                  <a:pt x="1581151" y="974709"/>
                </a:lnTo>
                <a:lnTo>
                  <a:pt x="1567181" y="983919"/>
                </a:lnTo>
                <a:lnTo>
                  <a:pt x="1552576" y="992176"/>
                </a:lnTo>
                <a:lnTo>
                  <a:pt x="1545273" y="996305"/>
                </a:lnTo>
                <a:lnTo>
                  <a:pt x="1537336" y="1000116"/>
                </a:lnTo>
                <a:lnTo>
                  <a:pt x="1530033" y="1003610"/>
                </a:lnTo>
                <a:lnTo>
                  <a:pt x="1522096" y="1006786"/>
                </a:lnTo>
                <a:lnTo>
                  <a:pt x="1513841" y="1010279"/>
                </a:lnTo>
                <a:lnTo>
                  <a:pt x="1506221" y="1012820"/>
                </a:lnTo>
                <a:lnTo>
                  <a:pt x="1497966" y="1015679"/>
                </a:lnTo>
                <a:lnTo>
                  <a:pt x="1489711" y="1017902"/>
                </a:lnTo>
                <a:lnTo>
                  <a:pt x="1481456" y="1020443"/>
                </a:lnTo>
                <a:lnTo>
                  <a:pt x="1473201" y="1022348"/>
                </a:lnTo>
                <a:lnTo>
                  <a:pt x="1464628" y="1024254"/>
                </a:lnTo>
                <a:lnTo>
                  <a:pt x="1455738" y="1025842"/>
                </a:lnTo>
                <a:lnTo>
                  <a:pt x="1447166" y="1027112"/>
                </a:lnTo>
                <a:lnTo>
                  <a:pt x="1438276" y="1028383"/>
                </a:lnTo>
                <a:lnTo>
                  <a:pt x="1429068" y="1029018"/>
                </a:lnTo>
                <a:lnTo>
                  <a:pt x="1419860" y="1029971"/>
                </a:lnTo>
                <a:lnTo>
                  <a:pt x="1410653" y="1030288"/>
                </a:lnTo>
                <a:lnTo>
                  <a:pt x="1401445" y="1030288"/>
                </a:lnTo>
                <a:lnTo>
                  <a:pt x="1391920" y="1030288"/>
                </a:lnTo>
                <a:lnTo>
                  <a:pt x="1382713" y="1029971"/>
                </a:lnTo>
                <a:lnTo>
                  <a:pt x="1373823" y="1029018"/>
                </a:lnTo>
                <a:lnTo>
                  <a:pt x="1364933" y="1028383"/>
                </a:lnTo>
                <a:lnTo>
                  <a:pt x="1356043" y="1027112"/>
                </a:lnTo>
                <a:lnTo>
                  <a:pt x="1347153" y="1025842"/>
                </a:lnTo>
                <a:lnTo>
                  <a:pt x="1338580" y="1024254"/>
                </a:lnTo>
                <a:lnTo>
                  <a:pt x="1330008" y="1022348"/>
                </a:lnTo>
                <a:lnTo>
                  <a:pt x="1321753" y="1020443"/>
                </a:lnTo>
                <a:lnTo>
                  <a:pt x="1313180" y="1018219"/>
                </a:lnTo>
                <a:lnTo>
                  <a:pt x="1305243" y="1015679"/>
                </a:lnTo>
                <a:lnTo>
                  <a:pt x="1297305" y="1013138"/>
                </a:lnTo>
                <a:lnTo>
                  <a:pt x="1289050" y="1010279"/>
                </a:lnTo>
                <a:lnTo>
                  <a:pt x="1281430" y="1007104"/>
                </a:lnTo>
                <a:lnTo>
                  <a:pt x="1273493" y="1003928"/>
                </a:lnTo>
                <a:lnTo>
                  <a:pt x="1266190" y="1000434"/>
                </a:lnTo>
                <a:lnTo>
                  <a:pt x="1250950" y="992812"/>
                </a:lnTo>
                <a:lnTo>
                  <a:pt x="1236345" y="984554"/>
                </a:lnTo>
                <a:lnTo>
                  <a:pt x="1222693" y="975344"/>
                </a:lnTo>
                <a:lnTo>
                  <a:pt x="1209040" y="965498"/>
                </a:lnTo>
                <a:lnTo>
                  <a:pt x="1196023" y="955017"/>
                </a:lnTo>
                <a:lnTo>
                  <a:pt x="1183005" y="943901"/>
                </a:lnTo>
                <a:lnTo>
                  <a:pt x="1170623" y="932150"/>
                </a:lnTo>
                <a:lnTo>
                  <a:pt x="1158875" y="919764"/>
                </a:lnTo>
                <a:lnTo>
                  <a:pt x="1147128" y="907378"/>
                </a:lnTo>
                <a:lnTo>
                  <a:pt x="1136333" y="893721"/>
                </a:lnTo>
                <a:lnTo>
                  <a:pt x="1125538" y="879747"/>
                </a:lnTo>
                <a:lnTo>
                  <a:pt x="1115695" y="865455"/>
                </a:lnTo>
                <a:lnTo>
                  <a:pt x="1105853" y="850845"/>
                </a:lnTo>
                <a:lnTo>
                  <a:pt x="1096645" y="835601"/>
                </a:lnTo>
                <a:lnTo>
                  <a:pt x="1087755" y="820038"/>
                </a:lnTo>
                <a:lnTo>
                  <a:pt x="1079183" y="803841"/>
                </a:lnTo>
                <a:lnTo>
                  <a:pt x="1070928" y="787643"/>
                </a:lnTo>
                <a:lnTo>
                  <a:pt x="1063625" y="770811"/>
                </a:lnTo>
                <a:lnTo>
                  <a:pt x="1056323" y="753978"/>
                </a:lnTo>
                <a:lnTo>
                  <a:pt x="1049655" y="737145"/>
                </a:lnTo>
                <a:lnTo>
                  <a:pt x="1043305" y="719677"/>
                </a:lnTo>
                <a:lnTo>
                  <a:pt x="1037273" y="702209"/>
                </a:lnTo>
                <a:lnTo>
                  <a:pt x="1031558" y="684106"/>
                </a:lnTo>
                <a:lnTo>
                  <a:pt x="1026795" y="666321"/>
                </a:lnTo>
                <a:lnTo>
                  <a:pt x="1020763" y="664415"/>
                </a:lnTo>
                <a:lnTo>
                  <a:pt x="1015365" y="662827"/>
                </a:lnTo>
                <a:lnTo>
                  <a:pt x="1009650" y="659969"/>
                </a:lnTo>
                <a:lnTo>
                  <a:pt x="1004253" y="657110"/>
                </a:lnTo>
                <a:lnTo>
                  <a:pt x="998855" y="653617"/>
                </a:lnTo>
                <a:lnTo>
                  <a:pt x="993775" y="650441"/>
                </a:lnTo>
                <a:lnTo>
                  <a:pt x="989013" y="646312"/>
                </a:lnTo>
                <a:lnTo>
                  <a:pt x="984250" y="642183"/>
                </a:lnTo>
                <a:lnTo>
                  <a:pt x="979805" y="637737"/>
                </a:lnTo>
                <a:lnTo>
                  <a:pt x="975360" y="632973"/>
                </a:lnTo>
                <a:lnTo>
                  <a:pt x="970598" y="627891"/>
                </a:lnTo>
                <a:lnTo>
                  <a:pt x="966788" y="622492"/>
                </a:lnTo>
                <a:lnTo>
                  <a:pt x="962978" y="617411"/>
                </a:lnTo>
                <a:lnTo>
                  <a:pt x="959168" y="611376"/>
                </a:lnTo>
                <a:lnTo>
                  <a:pt x="955358" y="605660"/>
                </a:lnTo>
                <a:lnTo>
                  <a:pt x="952500" y="599625"/>
                </a:lnTo>
                <a:lnTo>
                  <a:pt x="949325" y="593591"/>
                </a:lnTo>
                <a:lnTo>
                  <a:pt x="946468" y="587239"/>
                </a:lnTo>
                <a:lnTo>
                  <a:pt x="943610" y="580887"/>
                </a:lnTo>
                <a:lnTo>
                  <a:pt x="941388" y="574535"/>
                </a:lnTo>
                <a:lnTo>
                  <a:pt x="939165" y="567865"/>
                </a:lnTo>
                <a:lnTo>
                  <a:pt x="937260" y="561196"/>
                </a:lnTo>
                <a:lnTo>
                  <a:pt x="935355" y="554526"/>
                </a:lnTo>
                <a:lnTo>
                  <a:pt x="934085" y="547857"/>
                </a:lnTo>
                <a:lnTo>
                  <a:pt x="932815" y="541505"/>
                </a:lnTo>
                <a:lnTo>
                  <a:pt x="931863" y="534835"/>
                </a:lnTo>
                <a:lnTo>
                  <a:pt x="930910" y="528166"/>
                </a:lnTo>
                <a:lnTo>
                  <a:pt x="930593" y="521496"/>
                </a:lnTo>
                <a:lnTo>
                  <a:pt x="930275" y="515144"/>
                </a:lnTo>
                <a:lnTo>
                  <a:pt x="930275" y="508792"/>
                </a:lnTo>
                <a:lnTo>
                  <a:pt x="930593" y="502440"/>
                </a:lnTo>
                <a:lnTo>
                  <a:pt x="931228" y="496088"/>
                </a:lnTo>
                <a:lnTo>
                  <a:pt x="932498" y="488148"/>
                </a:lnTo>
                <a:lnTo>
                  <a:pt x="934403" y="480526"/>
                </a:lnTo>
                <a:lnTo>
                  <a:pt x="936625" y="473539"/>
                </a:lnTo>
                <a:lnTo>
                  <a:pt x="939165" y="466869"/>
                </a:lnTo>
                <a:lnTo>
                  <a:pt x="942023" y="460835"/>
                </a:lnTo>
                <a:lnTo>
                  <a:pt x="945515" y="455436"/>
                </a:lnTo>
                <a:lnTo>
                  <a:pt x="949325" y="450037"/>
                </a:lnTo>
                <a:lnTo>
                  <a:pt x="953770" y="445273"/>
                </a:lnTo>
                <a:lnTo>
                  <a:pt x="958215" y="440826"/>
                </a:lnTo>
                <a:lnTo>
                  <a:pt x="962978" y="437015"/>
                </a:lnTo>
                <a:lnTo>
                  <a:pt x="968058" y="433204"/>
                </a:lnTo>
                <a:lnTo>
                  <a:pt x="973773" y="430345"/>
                </a:lnTo>
                <a:lnTo>
                  <a:pt x="979805" y="427805"/>
                </a:lnTo>
                <a:lnTo>
                  <a:pt x="985520" y="425264"/>
                </a:lnTo>
                <a:lnTo>
                  <a:pt x="992188" y="423358"/>
                </a:lnTo>
                <a:lnTo>
                  <a:pt x="998855" y="421453"/>
                </a:lnTo>
                <a:lnTo>
                  <a:pt x="1000443" y="399538"/>
                </a:lnTo>
                <a:lnTo>
                  <a:pt x="1002983" y="377942"/>
                </a:lnTo>
                <a:lnTo>
                  <a:pt x="1006475" y="356663"/>
                </a:lnTo>
                <a:lnTo>
                  <a:pt x="1010603" y="336019"/>
                </a:lnTo>
                <a:lnTo>
                  <a:pt x="1015365" y="315057"/>
                </a:lnTo>
                <a:lnTo>
                  <a:pt x="1020763" y="295049"/>
                </a:lnTo>
                <a:lnTo>
                  <a:pt x="1027748" y="275358"/>
                </a:lnTo>
                <a:lnTo>
                  <a:pt x="1034733" y="256302"/>
                </a:lnTo>
                <a:lnTo>
                  <a:pt x="1042353" y="237564"/>
                </a:lnTo>
                <a:lnTo>
                  <a:pt x="1051243" y="219143"/>
                </a:lnTo>
                <a:lnTo>
                  <a:pt x="1060768" y="201675"/>
                </a:lnTo>
                <a:lnTo>
                  <a:pt x="1065530" y="193417"/>
                </a:lnTo>
                <a:lnTo>
                  <a:pt x="1070610" y="184842"/>
                </a:lnTo>
                <a:lnTo>
                  <a:pt x="1076008" y="176585"/>
                </a:lnTo>
                <a:lnTo>
                  <a:pt x="1081405" y="168327"/>
                </a:lnTo>
                <a:lnTo>
                  <a:pt x="1087120" y="160070"/>
                </a:lnTo>
                <a:lnTo>
                  <a:pt x="1092835" y="152447"/>
                </a:lnTo>
                <a:lnTo>
                  <a:pt x="1098868" y="144507"/>
                </a:lnTo>
                <a:lnTo>
                  <a:pt x="1104900" y="137202"/>
                </a:lnTo>
                <a:lnTo>
                  <a:pt x="1111250" y="129580"/>
                </a:lnTo>
                <a:lnTo>
                  <a:pt x="1117600" y="122593"/>
                </a:lnTo>
                <a:lnTo>
                  <a:pt x="1124268" y="115606"/>
                </a:lnTo>
                <a:lnTo>
                  <a:pt x="1131253" y="108619"/>
                </a:lnTo>
                <a:lnTo>
                  <a:pt x="1137920" y="101949"/>
                </a:lnTo>
                <a:lnTo>
                  <a:pt x="1144905" y="95597"/>
                </a:lnTo>
                <a:lnTo>
                  <a:pt x="1152525" y="89245"/>
                </a:lnTo>
                <a:lnTo>
                  <a:pt x="1159828" y="82893"/>
                </a:lnTo>
                <a:lnTo>
                  <a:pt x="1167130" y="76859"/>
                </a:lnTo>
                <a:lnTo>
                  <a:pt x="1175068" y="71460"/>
                </a:lnTo>
                <a:lnTo>
                  <a:pt x="1183005" y="65743"/>
                </a:lnTo>
                <a:lnTo>
                  <a:pt x="1190943" y="60661"/>
                </a:lnTo>
                <a:lnTo>
                  <a:pt x="1198880" y="55262"/>
                </a:lnTo>
                <a:lnTo>
                  <a:pt x="1207453" y="50498"/>
                </a:lnTo>
                <a:lnTo>
                  <a:pt x="1216025" y="45734"/>
                </a:lnTo>
                <a:lnTo>
                  <a:pt x="1224598" y="41288"/>
                </a:lnTo>
                <a:lnTo>
                  <a:pt x="1233170" y="36841"/>
                </a:lnTo>
                <a:lnTo>
                  <a:pt x="1242060" y="32713"/>
                </a:lnTo>
                <a:lnTo>
                  <a:pt x="1250950" y="28902"/>
                </a:lnTo>
                <a:lnTo>
                  <a:pt x="1260158" y="25408"/>
                </a:lnTo>
                <a:lnTo>
                  <a:pt x="1269365" y="21914"/>
                </a:lnTo>
                <a:lnTo>
                  <a:pt x="1278890" y="19056"/>
                </a:lnTo>
                <a:lnTo>
                  <a:pt x="1288415" y="15880"/>
                </a:lnTo>
                <a:lnTo>
                  <a:pt x="1297940" y="13339"/>
                </a:lnTo>
                <a:lnTo>
                  <a:pt x="1307783" y="10798"/>
                </a:lnTo>
                <a:lnTo>
                  <a:pt x="1317625" y="8575"/>
                </a:lnTo>
                <a:lnTo>
                  <a:pt x="1327785" y="6670"/>
                </a:lnTo>
                <a:lnTo>
                  <a:pt x="1337945" y="4764"/>
                </a:lnTo>
                <a:lnTo>
                  <a:pt x="1348105" y="3494"/>
                </a:lnTo>
                <a:lnTo>
                  <a:pt x="1358583" y="2223"/>
                </a:lnTo>
                <a:lnTo>
                  <a:pt x="1369060" y="1588"/>
                </a:lnTo>
                <a:lnTo>
                  <a:pt x="1379855" y="635"/>
                </a:lnTo>
                <a:lnTo>
                  <a:pt x="1390650" y="318"/>
                </a:lnTo>
                <a:lnTo>
                  <a:pt x="1401445" y="0"/>
                </a:lnTo>
                <a:close/>
              </a:path>
            </a:pathLst>
          </a:custGeom>
          <a:solidFill>
            <a:srgbClr val="C00000"/>
          </a:solidFill>
          <a:ln>
            <a:noFill/>
          </a:ln>
        </p:spPr>
        <p:txBody>
          <a:bodyPr anchor="ctr">
            <a:scene3d>
              <a:camera prst="orthographicFront"/>
              <a:lightRig rig="threePt" dir="t"/>
            </a:scene3d>
            <a:sp3d>
              <a:contourClr>
                <a:srgbClr val="FFFFFF"/>
              </a:contourClr>
            </a:sp3d>
          </a:bodyPr>
          <a:lstStyle/>
          <a:p>
            <a:pPr algn="ctr">
              <a:defRPr/>
            </a:pPr>
            <a:endParaRPr lang="zh-CN" altLang="en-US" dirty="0">
              <a:solidFill>
                <a:srgbClr val="A11752"/>
              </a:solidFill>
              <a:latin typeface="汉仪君黑-45简" panose="020B0604020202020204" charset="-122"/>
              <a:ea typeface="汉仪君黑-45简" panose="020B0604020202020204" charset="-122"/>
              <a:cs typeface="+mn-ea"/>
              <a:sym typeface="+mn-lt"/>
            </a:endParaRPr>
          </a:p>
        </p:txBody>
      </p:sp>
      <p:sp>
        <p:nvSpPr>
          <p:cNvPr id="8" name="任意多边形"/>
          <p:cNvSpPr/>
          <p:nvPr/>
        </p:nvSpPr>
        <p:spPr bwMode="auto">
          <a:xfrm>
            <a:off x="6931660" y="4839335"/>
            <a:ext cx="621030" cy="756285"/>
          </a:xfrm>
          <a:custGeom>
            <a:avLst/>
            <a:gdLst>
              <a:gd name="T0" fmla="*/ 440790 w 2792413"/>
              <a:gd name="T1" fmla="*/ 2575798 h 3389313"/>
              <a:gd name="T2" fmla="*/ 1147253 w 2792413"/>
              <a:gd name="T3" fmla="*/ 1201035 h 3389313"/>
              <a:gd name="T4" fmla="*/ 1223433 w 2792413"/>
              <a:gd name="T5" fmla="*/ 1473921 h 3389313"/>
              <a:gd name="T6" fmla="*/ 1315165 w 2792413"/>
              <a:gd name="T7" fmla="*/ 1458373 h 3389313"/>
              <a:gd name="T8" fmla="*/ 1462128 w 2792413"/>
              <a:gd name="T9" fmla="*/ 1368574 h 3389313"/>
              <a:gd name="T10" fmla="*/ 1552274 w 2792413"/>
              <a:gd name="T11" fmla="*/ 1517392 h 3389313"/>
              <a:gd name="T12" fmla="*/ 1632262 w 2792413"/>
              <a:gd name="T13" fmla="*/ 1262910 h 3389313"/>
              <a:gd name="T14" fmla="*/ 1689714 w 2792413"/>
              <a:gd name="T15" fmla="*/ 1093784 h 3389313"/>
              <a:gd name="T16" fmla="*/ 1947454 w 2792413"/>
              <a:gd name="T17" fmla="*/ 1176285 h 3389313"/>
              <a:gd name="T18" fmla="*/ 2040457 w 2792413"/>
              <a:gd name="T19" fmla="*/ 1240064 h 3389313"/>
              <a:gd name="T20" fmla="*/ 2124889 w 2792413"/>
              <a:gd name="T21" fmla="*/ 1394276 h 3389313"/>
              <a:gd name="T22" fmla="*/ 2358823 w 2792413"/>
              <a:gd name="T23" fmla="*/ 1575460 h 3389313"/>
              <a:gd name="T24" fmla="*/ 2669254 w 2792413"/>
              <a:gd name="T25" fmla="*/ 1240381 h 3389313"/>
              <a:gd name="T26" fmla="*/ 2738767 w 2792413"/>
              <a:gd name="T27" fmla="*/ 1227371 h 3389313"/>
              <a:gd name="T28" fmla="*/ 2783840 w 2792413"/>
              <a:gd name="T29" fmla="*/ 1283853 h 3389313"/>
              <a:gd name="T30" fmla="*/ 2705122 w 2792413"/>
              <a:gd name="T31" fmla="*/ 1422200 h 3389313"/>
              <a:gd name="T32" fmla="*/ 2761621 w 2792413"/>
              <a:gd name="T33" fmla="*/ 1492008 h 3389313"/>
              <a:gd name="T34" fmla="*/ 2775270 w 2792413"/>
              <a:gd name="T35" fmla="*/ 1582441 h 3389313"/>
              <a:gd name="T36" fmla="*/ 2740355 w 2792413"/>
              <a:gd name="T37" fmla="*/ 1669383 h 3389313"/>
              <a:gd name="T38" fmla="*/ 2438811 w 2792413"/>
              <a:gd name="T39" fmla="*/ 2001606 h 3389313"/>
              <a:gd name="T40" fmla="*/ 2326447 w 2792413"/>
              <a:gd name="T41" fmla="*/ 2083155 h 3389313"/>
              <a:gd name="T42" fmla="*/ 2234397 w 2792413"/>
              <a:gd name="T43" fmla="*/ 2095530 h 3389313"/>
              <a:gd name="T44" fmla="*/ 2140759 w 2792413"/>
              <a:gd name="T45" fmla="*/ 2059674 h 3389313"/>
              <a:gd name="T46" fmla="*/ 2049979 w 2792413"/>
              <a:gd name="T47" fmla="*/ 1965116 h 3389313"/>
              <a:gd name="T48" fmla="*/ 1428165 w 2792413"/>
              <a:gd name="T49" fmla="*/ 2143126 h 3389313"/>
              <a:gd name="T50" fmla="*/ 1429434 w 2792413"/>
              <a:gd name="T51" fmla="*/ 1759182 h 3389313"/>
              <a:gd name="T52" fmla="*/ 1368174 w 2792413"/>
              <a:gd name="T53" fmla="*/ 1755057 h 3389313"/>
              <a:gd name="T54" fmla="*/ 1337384 w 2792413"/>
              <a:gd name="T55" fmla="*/ 1826769 h 3389313"/>
              <a:gd name="T56" fmla="*/ 852376 w 2792413"/>
              <a:gd name="T57" fmla="*/ 1682710 h 3389313"/>
              <a:gd name="T58" fmla="*/ 784766 w 2792413"/>
              <a:gd name="T59" fmla="*/ 2018424 h 3389313"/>
              <a:gd name="T60" fmla="*/ 485762 w 2792413"/>
              <a:gd name="T61" fmla="*/ 1784884 h 3389313"/>
              <a:gd name="T62" fmla="*/ 583526 w 2792413"/>
              <a:gd name="T63" fmla="*/ 1432036 h 3389313"/>
              <a:gd name="T64" fmla="*/ 667641 w 2792413"/>
              <a:gd name="T65" fmla="*/ 1278141 h 3389313"/>
              <a:gd name="T66" fmla="*/ 848249 w 2792413"/>
              <a:gd name="T67" fmla="*/ 1188343 h 3389313"/>
              <a:gd name="T68" fmla="*/ 1117099 w 2792413"/>
              <a:gd name="T69" fmla="*/ 1090294 h 3389313"/>
              <a:gd name="T70" fmla="*/ 1495426 w 2792413"/>
              <a:gd name="T71" fmla="*/ 10798 h 3389313"/>
              <a:gd name="T72" fmla="*/ 1596073 w 2792413"/>
              <a:gd name="T73" fmla="*/ 50816 h 3389313"/>
              <a:gd name="T74" fmla="*/ 1679258 w 2792413"/>
              <a:gd name="T75" fmla="*/ 116241 h 3389313"/>
              <a:gd name="T76" fmla="*/ 1743076 w 2792413"/>
              <a:gd name="T77" fmla="*/ 203263 h 3389313"/>
              <a:gd name="T78" fmla="*/ 1802448 w 2792413"/>
              <a:gd name="T79" fmla="*/ 402397 h 3389313"/>
              <a:gd name="T80" fmla="*/ 1849121 w 2792413"/>
              <a:gd name="T81" fmla="*/ 458612 h 3389313"/>
              <a:gd name="T82" fmla="*/ 1861186 w 2792413"/>
              <a:gd name="T83" fmla="*/ 526260 h 3389313"/>
              <a:gd name="T84" fmla="*/ 1823086 w 2792413"/>
              <a:gd name="T85" fmla="*/ 626621 h 3389313"/>
              <a:gd name="T86" fmla="*/ 1771651 w 2792413"/>
              <a:gd name="T87" fmla="*/ 681248 h 3389313"/>
              <a:gd name="T88" fmla="*/ 1688148 w 2792413"/>
              <a:gd name="T89" fmla="*/ 863867 h 3389313"/>
              <a:gd name="T90" fmla="*/ 1552576 w 2792413"/>
              <a:gd name="T91" fmla="*/ 992176 h 3389313"/>
              <a:gd name="T92" fmla="*/ 1464628 w 2792413"/>
              <a:gd name="T93" fmla="*/ 1024254 h 3389313"/>
              <a:gd name="T94" fmla="*/ 1364933 w 2792413"/>
              <a:gd name="T95" fmla="*/ 1028383 h 3389313"/>
              <a:gd name="T96" fmla="*/ 1273493 w 2792413"/>
              <a:gd name="T97" fmla="*/ 1003928 h 3389313"/>
              <a:gd name="T98" fmla="*/ 1136333 w 2792413"/>
              <a:gd name="T99" fmla="*/ 893721 h 3389313"/>
              <a:gd name="T100" fmla="*/ 1043305 w 2792413"/>
              <a:gd name="T101" fmla="*/ 719677 h 3389313"/>
              <a:gd name="T102" fmla="*/ 984250 w 2792413"/>
              <a:gd name="T103" fmla="*/ 642183 h 3389313"/>
              <a:gd name="T104" fmla="*/ 943610 w 2792413"/>
              <a:gd name="T105" fmla="*/ 580887 h 3389313"/>
              <a:gd name="T106" fmla="*/ 930275 w 2792413"/>
              <a:gd name="T107" fmla="*/ 508792 h 3389313"/>
              <a:gd name="T108" fmla="*/ 958215 w 2792413"/>
              <a:gd name="T109" fmla="*/ 440826 h 3389313"/>
              <a:gd name="T110" fmla="*/ 1010603 w 2792413"/>
              <a:gd name="T111" fmla="*/ 336019 h 3389313"/>
              <a:gd name="T112" fmla="*/ 1081405 w 2792413"/>
              <a:gd name="T113" fmla="*/ 168327 h 3389313"/>
              <a:gd name="T114" fmla="*/ 1152525 w 2792413"/>
              <a:gd name="T115" fmla="*/ 89245 h 3389313"/>
              <a:gd name="T116" fmla="*/ 1242060 w 2792413"/>
              <a:gd name="T117" fmla="*/ 32713 h 3389313"/>
              <a:gd name="T118" fmla="*/ 1348105 w 2792413"/>
              <a:gd name="T119" fmla="*/ 3494 h 3389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2413" h="3389313">
                <a:moveTo>
                  <a:pt x="520700" y="2665413"/>
                </a:moveTo>
                <a:lnTo>
                  <a:pt x="2271713" y="2665413"/>
                </a:lnTo>
                <a:lnTo>
                  <a:pt x="2258063" y="3389313"/>
                </a:lnTo>
                <a:lnTo>
                  <a:pt x="534985" y="3389313"/>
                </a:lnTo>
                <a:lnTo>
                  <a:pt x="520700" y="2665413"/>
                </a:lnTo>
                <a:close/>
                <a:moveTo>
                  <a:pt x="0" y="2312988"/>
                </a:moveTo>
                <a:lnTo>
                  <a:pt x="2792413" y="2312988"/>
                </a:lnTo>
                <a:lnTo>
                  <a:pt x="2504058" y="3016251"/>
                </a:lnTo>
                <a:lnTo>
                  <a:pt x="2343366" y="3016251"/>
                </a:lnTo>
                <a:lnTo>
                  <a:pt x="2351623" y="2575798"/>
                </a:lnTo>
                <a:lnTo>
                  <a:pt x="440790" y="2575798"/>
                </a:lnTo>
                <a:lnTo>
                  <a:pt x="449047" y="3016251"/>
                </a:lnTo>
                <a:lnTo>
                  <a:pt x="288355" y="3016251"/>
                </a:lnTo>
                <a:lnTo>
                  <a:pt x="0" y="2312988"/>
                </a:lnTo>
                <a:close/>
                <a:moveTo>
                  <a:pt x="1131065" y="1087438"/>
                </a:moveTo>
                <a:lnTo>
                  <a:pt x="1131065" y="1087755"/>
                </a:lnTo>
                <a:lnTo>
                  <a:pt x="1131700" y="1087438"/>
                </a:lnTo>
                <a:lnTo>
                  <a:pt x="1133287" y="1104890"/>
                </a:lnTo>
                <a:lnTo>
                  <a:pt x="1135826" y="1125198"/>
                </a:lnTo>
                <a:lnTo>
                  <a:pt x="1138683" y="1148044"/>
                </a:lnTo>
                <a:lnTo>
                  <a:pt x="1142492" y="1173112"/>
                </a:lnTo>
                <a:lnTo>
                  <a:pt x="1147253" y="1201035"/>
                </a:lnTo>
                <a:lnTo>
                  <a:pt x="1153284" y="1231179"/>
                </a:lnTo>
                <a:lnTo>
                  <a:pt x="1160267" y="1262910"/>
                </a:lnTo>
                <a:lnTo>
                  <a:pt x="1168520" y="1297180"/>
                </a:lnTo>
                <a:lnTo>
                  <a:pt x="1178042" y="1333670"/>
                </a:lnTo>
                <a:lnTo>
                  <a:pt x="1183439" y="1352074"/>
                </a:lnTo>
                <a:lnTo>
                  <a:pt x="1188835" y="1371430"/>
                </a:lnTo>
                <a:lnTo>
                  <a:pt x="1195183" y="1391103"/>
                </a:lnTo>
                <a:lnTo>
                  <a:pt x="1201531" y="1411094"/>
                </a:lnTo>
                <a:lnTo>
                  <a:pt x="1208514" y="1431719"/>
                </a:lnTo>
                <a:lnTo>
                  <a:pt x="1215497" y="1452344"/>
                </a:lnTo>
                <a:lnTo>
                  <a:pt x="1223433" y="1473921"/>
                </a:lnTo>
                <a:lnTo>
                  <a:pt x="1231685" y="1495498"/>
                </a:lnTo>
                <a:lnTo>
                  <a:pt x="1240573" y="1517392"/>
                </a:lnTo>
                <a:lnTo>
                  <a:pt x="1249461" y="1539604"/>
                </a:lnTo>
                <a:lnTo>
                  <a:pt x="1258983" y="1562450"/>
                </a:lnTo>
                <a:lnTo>
                  <a:pt x="1269458" y="1585296"/>
                </a:lnTo>
                <a:lnTo>
                  <a:pt x="1279932" y="1608460"/>
                </a:lnTo>
                <a:lnTo>
                  <a:pt x="1291359" y="1632258"/>
                </a:lnTo>
                <a:lnTo>
                  <a:pt x="1294851" y="1601162"/>
                </a:lnTo>
                <a:lnTo>
                  <a:pt x="1298977" y="1571018"/>
                </a:lnTo>
                <a:lnTo>
                  <a:pt x="1306913" y="1512315"/>
                </a:lnTo>
                <a:lnTo>
                  <a:pt x="1315165" y="1458373"/>
                </a:lnTo>
                <a:lnTo>
                  <a:pt x="1323101" y="1409824"/>
                </a:lnTo>
                <a:lnTo>
                  <a:pt x="1330084" y="1368574"/>
                </a:lnTo>
                <a:lnTo>
                  <a:pt x="1336115" y="1335574"/>
                </a:lnTo>
                <a:lnTo>
                  <a:pt x="1342780" y="1300670"/>
                </a:lnTo>
                <a:lnTo>
                  <a:pt x="1298025" y="1196275"/>
                </a:lnTo>
                <a:lnTo>
                  <a:pt x="1370395" y="1127736"/>
                </a:lnTo>
                <a:lnTo>
                  <a:pt x="1421817" y="1127736"/>
                </a:lnTo>
                <a:lnTo>
                  <a:pt x="1494187" y="1196275"/>
                </a:lnTo>
                <a:lnTo>
                  <a:pt x="1449749" y="1300670"/>
                </a:lnTo>
                <a:lnTo>
                  <a:pt x="1456415" y="1335574"/>
                </a:lnTo>
                <a:lnTo>
                  <a:pt x="1462128" y="1368574"/>
                </a:lnTo>
                <a:lnTo>
                  <a:pt x="1469746" y="1409824"/>
                </a:lnTo>
                <a:lnTo>
                  <a:pt x="1477364" y="1458373"/>
                </a:lnTo>
                <a:lnTo>
                  <a:pt x="1485617" y="1512315"/>
                </a:lnTo>
                <a:lnTo>
                  <a:pt x="1493869" y="1571018"/>
                </a:lnTo>
                <a:lnTo>
                  <a:pt x="1497678" y="1601162"/>
                </a:lnTo>
                <a:lnTo>
                  <a:pt x="1501170" y="1632258"/>
                </a:lnTo>
                <a:lnTo>
                  <a:pt x="1512279" y="1608460"/>
                </a:lnTo>
                <a:lnTo>
                  <a:pt x="1523072" y="1585296"/>
                </a:lnTo>
                <a:lnTo>
                  <a:pt x="1533229" y="1562450"/>
                </a:lnTo>
                <a:lnTo>
                  <a:pt x="1542751" y="1539604"/>
                </a:lnTo>
                <a:lnTo>
                  <a:pt x="1552274" y="1517392"/>
                </a:lnTo>
                <a:lnTo>
                  <a:pt x="1560844" y="1495498"/>
                </a:lnTo>
                <a:lnTo>
                  <a:pt x="1568779" y="1473921"/>
                </a:lnTo>
                <a:lnTo>
                  <a:pt x="1576715" y="1452344"/>
                </a:lnTo>
                <a:lnTo>
                  <a:pt x="1584015" y="1431719"/>
                </a:lnTo>
                <a:lnTo>
                  <a:pt x="1590681" y="1411094"/>
                </a:lnTo>
                <a:lnTo>
                  <a:pt x="1597346" y="1391103"/>
                </a:lnTo>
                <a:lnTo>
                  <a:pt x="1603377" y="1371430"/>
                </a:lnTo>
                <a:lnTo>
                  <a:pt x="1609408" y="1352074"/>
                </a:lnTo>
                <a:lnTo>
                  <a:pt x="1614487" y="1333670"/>
                </a:lnTo>
                <a:lnTo>
                  <a:pt x="1624327" y="1297180"/>
                </a:lnTo>
                <a:lnTo>
                  <a:pt x="1632262" y="1262910"/>
                </a:lnTo>
                <a:lnTo>
                  <a:pt x="1639563" y="1231179"/>
                </a:lnTo>
                <a:lnTo>
                  <a:pt x="1644959" y="1201035"/>
                </a:lnTo>
                <a:lnTo>
                  <a:pt x="1649720" y="1173112"/>
                </a:lnTo>
                <a:lnTo>
                  <a:pt x="1653846" y="1148044"/>
                </a:lnTo>
                <a:lnTo>
                  <a:pt x="1657020" y="1125198"/>
                </a:lnTo>
                <a:lnTo>
                  <a:pt x="1659242" y="1104890"/>
                </a:lnTo>
                <a:lnTo>
                  <a:pt x="1660829" y="1087438"/>
                </a:lnTo>
                <a:lnTo>
                  <a:pt x="1661464" y="1087755"/>
                </a:lnTo>
                <a:lnTo>
                  <a:pt x="1661464" y="1087438"/>
                </a:lnTo>
                <a:lnTo>
                  <a:pt x="1675430" y="1090294"/>
                </a:lnTo>
                <a:lnTo>
                  <a:pt x="1689714" y="1093784"/>
                </a:lnTo>
                <a:lnTo>
                  <a:pt x="1703998" y="1097592"/>
                </a:lnTo>
                <a:lnTo>
                  <a:pt x="1718916" y="1101400"/>
                </a:lnTo>
                <a:lnTo>
                  <a:pt x="1749705" y="1110919"/>
                </a:lnTo>
                <a:lnTo>
                  <a:pt x="1782399" y="1120756"/>
                </a:lnTo>
                <a:lnTo>
                  <a:pt x="1812871" y="1129640"/>
                </a:lnTo>
                <a:lnTo>
                  <a:pt x="1841120" y="1138208"/>
                </a:lnTo>
                <a:lnTo>
                  <a:pt x="1866831" y="1146458"/>
                </a:lnTo>
                <a:lnTo>
                  <a:pt x="1890002" y="1154390"/>
                </a:lnTo>
                <a:lnTo>
                  <a:pt x="1911269" y="1162006"/>
                </a:lnTo>
                <a:lnTo>
                  <a:pt x="1930314" y="1168987"/>
                </a:lnTo>
                <a:lnTo>
                  <a:pt x="1947454" y="1176285"/>
                </a:lnTo>
                <a:lnTo>
                  <a:pt x="1962690" y="1183266"/>
                </a:lnTo>
                <a:lnTo>
                  <a:pt x="1976021" y="1189612"/>
                </a:lnTo>
                <a:lnTo>
                  <a:pt x="1987766" y="1195958"/>
                </a:lnTo>
                <a:lnTo>
                  <a:pt x="1998240" y="1201670"/>
                </a:lnTo>
                <a:lnTo>
                  <a:pt x="2006811" y="1207381"/>
                </a:lnTo>
                <a:lnTo>
                  <a:pt x="2014111" y="1212775"/>
                </a:lnTo>
                <a:lnTo>
                  <a:pt x="2020142" y="1218487"/>
                </a:lnTo>
                <a:lnTo>
                  <a:pt x="2025221" y="1223564"/>
                </a:lnTo>
                <a:lnTo>
                  <a:pt x="2029030" y="1228641"/>
                </a:lnTo>
                <a:lnTo>
                  <a:pt x="2035061" y="1234035"/>
                </a:lnTo>
                <a:lnTo>
                  <a:pt x="2040457" y="1240064"/>
                </a:lnTo>
                <a:lnTo>
                  <a:pt x="2046170" y="1246410"/>
                </a:lnTo>
                <a:lnTo>
                  <a:pt x="2051249" y="1252756"/>
                </a:lnTo>
                <a:lnTo>
                  <a:pt x="2056010" y="1259420"/>
                </a:lnTo>
                <a:lnTo>
                  <a:pt x="2060771" y="1266401"/>
                </a:lnTo>
                <a:lnTo>
                  <a:pt x="2065215" y="1273699"/>
                </a:lnTo>
                <a:lnTo>
                  <a:pt x="2068706" y="1281631"/>
                </a:lnTo>
                <a:lnTo>
                  <a:pt x="2069976" y="1283535"/>
                </a:lnTo>
                <a:lnTo>
                  <a:pt x="2072833" y="1289564"/>
                </a:lnTo>
                <a:lnTo>
                  <a:pt x="2083942" y="1312410"/>
                </a:lnTo>
                <a:lnTo>
                  <a:pt x="2101717" y="1348584"/>
                </a:lnTo>
                <a:lnTo>
                  <a:pt x="2124889" y="1394276"/>
                </a:lnTo>
                <a:lnTo>
                  <a:pt x="2151869" y="1446950"/>
                </a:lnTo>
                <a:lnTo>
                  <a:pt x="2182341" y="1504382"/>
                </a:lnTo>
                <a:lnTo>
                  <a:pt x="2197894" y="1534210"/>
                </a:lnTo>
                <a:lnTo>
                  <a:pt x="2214399" y="1563719"/>
                </a:lnTo>
                <a:lnTo>
                  <a:pt x="2230588" y="1593229"/>
                </a:lnTo>
                <a:lnTo>
                  <a:pt x="2247093" y="1622104"/>
                </a:lnTo>
                <a:lnTo>
                  <a:pt x="2260742" y="1645902"/>
                </a:lnTo>
                <a:lnTo>
                  <a:pt x="2274073" y="1668431"/>
                </a:lnTo>
                <a:lnTo>
                  <a:pt x="2305497" y="1634479"/>
                </a:lnTo>
                <a:lnTo>
                  <a:pt x="2332478" y="1604652"/>
                </a:lnTo>
                <a:lnTo>
                  <a:pt x="2358823" y="1575460"/>
                </a:lnTo>
                <a:lnTo>
                  <a:pt x="2406752" y="1520883"/>
                </a:lnTo>
                <a:lnTo>
                  <a:pt x="2443572" y="1478046"/>
                </a:lnTo>
                <a:lnTo>
                  <a:pt x="2465157" y="1453296"/>
                </a:lnTo>
                <a:lnTo>
                  <a:pt x="2468013" y="1449805"/>
                </a:lnTo>
                <a:lnTo>
                  <a:pt x="2471822" y="1445681"/>
                </a:lnTo>
                <a:lnTo>
                  <a:pt x="2475631" y="1441555"/>
                </a:lnTo>
                <a:lnTo>
                  <a:pt x="2483567" y="1434257"/>
                </a:lnTo>
                <a:lnTo>
                  <a:pt x="2491819" y="1427276"/>
                </a:lnTo>
                <a:lnTo>
                  <a:pt x="2500390" y="1420930"/>
                </a:lnTo>
                <a:lnTo>
                  <a:pt x="2664175" y="1245141"/>
                </a:lnTo>
                <a:lnTo>
                  <a:pt x="2669254" y="1240381"/>
                </a:lnTo>
                <a:lnTo>
                  <a:pt x="2674967" y="1235939"/>
                </a:lnTo>
                <a:lnTo>
                  <a:pt x="2680681" y="1232131"/>
                </a:lnTo>
                <a:lnTo>
                  <a:pt x="2686712" y="1229275"/>
                </a:lnTo>
                <a:lnTo>
                  <a:pt x="2693060" y="1227054"/>
                </a:lnTo>
                <a:lnTo>
                  <a:pt x="2699408" y="1225150"/>
                </a:lnTo>
                <a:lnTo>
                  <a:pt x="2706074" y="1224198"/>
                </a:lnTo>
                <a:lnTo>
                  <a:pt x="2712422" y="1223247"/>
                </a:lnTo>
                <a:lnTo>
                  <a:pt x="2719088" y="1223247"/>
                </a:lnTo>
                <a:lnTo>
                  <a:pt x="2725754" y="1224198"/>
                </a:lnTo>
                <a:lnTo>
                  <a:pt x="2732419" y="1225468"/>
                </a:lnTo>
                <a:lnTo>
                  <a:pt x="2738767" y="1227371"/>
                </a:lnTo>
                <a:lnTo>
                  <a:pt x="2745116" y="1229910"/>
                </a:lnTo>
                <a:lnTo>
                  <a:pt x="2751147" y="1233400"/>
                </a:lnTo>
                <a:lnTo>
                  <a:pt x="2757178" y="1237525"/>
                </a:lnTo>
                <a:lnTo>
                  <a:pt x="2762574" y="1241968"/>
                </a:lnTo>
                <a:lnTo>
                  <a:pt x="2767335" y="1247045"/>
                </a:lnTo>
                <a:lnTo>
                  <a:pt x="2771779" y="1252756"/>
                </a:lnTo>
                <a:lnTo>
                  <a:pt x="2775270" y="1258151"/>
                </a:lnTo>
                <a:lnTo>
                  <a:pt x="2778444" y="1264497"/>
                </a:lnTo>
                <a:lnTo>
                  <a:pt x="2780666" y="1270843"/>
                </a:lnTo>
                <a:lnTo>
                  <a:pt x="2782571" y="1277189"/>
                </a:lnTo>
                <a:lnTo>
                  <a:pt x="2783840" y="1283853"/>
                </a:lnTo>
                <a:lnTo>
                  <a:pt x="2784475" y="1290199"/>
                </a:lnTo>
                <a:lnTo>
                  <a:pt x="2784475" y="1296862"/>
                </a:lnTo>
                <a:lnTo>
                  <a:pt x="2783840" y="1303526"/>
                </a:lnTo>
                <a:lnTo>
                  <a:pt x="2782253" y="1310189"/>
                </a:lnTo>
                <a:lnTo>
                  <a:pt x="2780349" y="1316535"/>
                </a:lnTo>
                <a:lnTo>
                  <a:pt x="2777492" y="1322882"/>
                </a:lnTo>
                <a:lnTo>
                  <a:pt x="2774635" y="1328911"/>
                </a:lnTo>
                <a:lnTo>
                  <a:pt x="2770509" y="1334622"/>
                </a:lnTo>
                <a:lnTo>
                  <a:pt x="2766065" y="1340334"/>
                </a:lnTo>
                <a:lnTo>
                  <a:pt x="2694964" y="1416171"/>
                </a:lnTo>
                <a:lnTo>
                  <a:pt x="2705122" y="1422200"/>
                </a:lnTo>
                <a:lnTo>
                  <a:pt x="2709883" y="1426007"/>
                </a:lnTo>
                <a:lnTo>
                  <a:pt x="2714644" y="1429815"/>
                </a:lnTo>
                <a:lnTo>
                  <a:pt x="2721310" y="1435844"/>
                </a:lnTo>
                <a:lnTo>
                  <a:pt x="2727658" y="1441873"/>
                </a:lnTo>
                <a:lnTo>
                  <a:pt x="2733689" y="1448854"/>
                </a:lnTo>
                <a:lnTo>
                  <a:pt x="2739085" y="1455517"/>
                </a:lnTo>
                <a:lnTo>
                  <a:pt x="2744481" y="1462498"/>
                </a:lnTo>
                <a:lnTo>
                  <a:pt x="2749242" y="1469478"/>
                </a:lnTo>
                <a:lnTo>
                  <a:pt x="2753686" y="1476777"/>
                </a:lnTo>
                <a:lnTo>
                  <a:pt x="2757812" y="1484392"/>
                </a:lnTo>
                <a:lnTo>
                  <a:pt x="2761621" y="1492008"/>
                </a:lnTo>
                <a:lnTo>
                  <a:pt x="2764478" y="1499940"/>
                </a:lnTo>
                <a:lnTo>
                  <a:pt x="2767335" y="1507873"/>
                </a:lnTo>
                <a:lnTo>
                  <a:pt x="2770191" y="1515806"/>
                </a:lnTo>
                <a:lnTo>
                  <a:pt x="2771779" y="1524056"/>
                </a:lnTo>
                <a:lnTo>
                  <a:pt x="2773683" y="1532306"/>
                </a:lnTo>
                <a:lnTo>
                  <a:pt x="2774953" y="1540556"/>
                </a:lnTo>
                <a:lnTo>
                  <a:pt x="2775905" y="1548806"/>
                </a:lnTo>
                <a:lnTo>
                  <a:pt x="2776222" y="1557373"/>
                </a:lnTo>
                <a:lnTo>
                  <a:pt x="2776222" y="1565623"/>
                </a:lnTo>
                <a:lnTo>
                  <a:pt x="2775905" y="1574191"/>
                </a:lnTo>
                <a:lnTo>
                  <a:pt x="2775270" y="1582441"/>
                </a:lnTo>
                <a:lnTo>
                  <a:pt x="2774000" y="1591008"/>
                </a:lnTo>
                <a:lnTo>
                  <a:pt x="2772731" y="1598941"/>
                </a:lnTo>
                <a:lnTo>
                  <a:pt x="2770826" y="1607508"/>
                </a:lnTo>
                <a:lnTo>
                  <a:pt x="2768604" y="1615758"/>
                </a:lnTo>
                <a:lnTo>
                  <a:pt x="2765430" y="1623691"/>
                </a:lnTo>
                <a:lnTo>
                  <a:pt x="2762574" y="1631624"/>
                </a:lnTo>
                <a:lnTo>
                  <a:pt x="2758765" y="1639556"/>
                </a:lnTo>
                <a:lnTo>
                  <a:pt x="2754956" y="1647489"/>
                </a:lnTo>
                <a:lnTo>
                  <a:pt x="2750194" y="1654787"/>
                </a:lnTo>
                <a:lnTo>
                  <a:pt x="2745433" y="1662085"/>
                </a:lnTo>
                <a:lnTo>
                  <a:pt x="2740355" y="1669383"/>
                </a:lnTo>
                <a:lnTo>
                  <a:pt x="2734641" y="1676364"/>
                </a:lnTo>
                <a:lnTo>
                  <a:pt x="2716549" y="1697941"/>
                </a:lnTo>
                <a:lnTo>
                  <a:pt x="2670206" y="1751249"/>
                </a:lnTo>
                <a:lnTo>
                  <a:pt x="2639417" y="1786470"/>
                </a:lnTo>
                <a:lnTo>
                  <a:pt x="2605136" y="1824865"/>
                </a:lnTo>
                <a:lnTo>
                  <a:pt x="2569586" y="1864529"/>
                </a:lnTo>
                <a:lnTo>
                  <a:pt x="2532766" y="1904827"/>
                </a:lnTo>
                <a:lnTo>
                  <a:pt x="2508325" y="1930529"/>
                </a:lnTo>
                <a:lnTo>
                  <a:pt x="2484519" y="1955914"/>
                </a:lnTo>
                <a:lnTo>
                  <a:pt x="2461030" y="1979712"/>
                </a:lnTo>
                <a:lnTo>
                  <a:pt x="2438811" y="2001606"/>
                </a:lnTo>
                <a:lnTo>
                  <a:pt x="2426115" y="2013347"/>
                </a:lnTo>
                <a:lnTo>
                  <a:pt x="2413418" y="2025087"/>
                </a:lnTo>
                <a:lnTo>
                  <a:pt x="2400722" y="2035876"/>
                </a:lnTo>
                <a:lnTo>
                  <a:pt x="2387708" y="2046664"/>
                </a:lnTo>
                <a:lnTo>
                  <a:pt x="2380090" y="2052376"/>
                </a:lnTo>
                <a:lnTo>
                  <a:pt x="2371837" y="2058405"/>
                </a:lnTo>
                <a:lnTo>
                  <a:pt x="2362314" y="2064751"/>
                </a:lnTo>
                <a:lnTo>
                  <a:pt x="2351205" y="2071414"/>
                </a:lnTo>
                <a:lnTo>
                  <a:pt x="2343904" y="2075222"/>
                </a:lnTo>
                <a:lnTo>
                  <a:pt x="2335969" y="2079347"/>
                </a:lnTo>
                <a:lnTo>
                  <a:pt x="2326447" y="2083155"/>
                </a:lnTo>
                <a:lnTo>
                  <a:pt x="2315337" y="2087280"/>
                </a:lnTo>
                <a:lnTo>
                  <a:pt x="2307719" y="2089501"/>
                </a:lnTo>
                <a:lnTo>
                  <a:pt x="2300101" y="2091405"/>
                </a:lnTo>
                <a:lnTo>
                  <a:pt x="2292801" y="2093309"/>
                </a:lnTo>
                <a:lnTo>
                  <a:pt x="2284865" y="2094578"/>
                </a:lnTo>
                <a:lnTo>
                  <a:pt x="2277565" y="2095530"/>
                </a:lnTo>
                <a:lnTo>
                  <a:pt x="2270582" y="2096164"/>
                </a:lnTo>
                <a:lnTo>
                  <a:pt x="2262964" y="2096799"/>
                </a:lnTo>
                <a:lnTo>
                  <a:pt x="2255981" y="2097116"/>
                </a:lnTo>
                <a:lnTo>
                  <a:pt x="2244871" y="2096799"/>
                </a:lnTo>
                <a:lnTo>
                  <a:pt x="2234397" y="2095530"/>
                </a:lnTo>
                <a:lnTo>
                  <a:pt x="2224557" y="2093943"/>
                </a:lnTo>
                <a:lnTo>
                  <a:pt x="2215034" y="2092357"/>
                </a:lnTo>
                <a:lnTo>
                  <a:pt x="2206147" y="2090453"/>
                </a:lnTo>
                <a:lnTo>
                  <a:pt x="2197894" y="2087597"/>
                </a:lnTo>
                <a:lnTo>
                  <a:pt x="2190593" y="2085058"/>
                </a:lnTo>
                <a:lnTo>
                  <a:pt x="2183610" y="2082520"/>
                </a:lnTo>
                <a:lnTo>
                  <a:pt x="2176945" y="2079982"/>
                </a:lnTo>
                <a:lnTo>
                  <a:pt x="2170596" y="2077126"/>
                </a:lnTo>
                <a:lnTo>
                  <a:pt x="2159487" y="2071097"/>
                </a:lnTo>
                <a:lnTo>
                  <a:pt x="2149647" y="2065385"/>
                </a:lnTo>
                <a:lnTo>
                  <a:pt x="2140759" y="2059674"/>
                </a:lnTo>
                <a:lnTo>
                  <a:pt x="2133141" y="2053962"/>
                </a:lnTo>
                <a:lnTo>
                  <a:pt x="2125841" y="2048251"/>
                </a:lnTo>
                <a:lnTo>
                  <a:pt x="2119175" y="2043174"/>
                </a:lnTo>
                <a:lnTo>
                  <a:pt x="2113462" y="2037779"/>
                </a:lnTo>
                <a:lnTo>
                  <a:pt x="2102670" y="2027308"/>
                </a:lnTo>
                <a:lnTo>
                  <a:pt x="2092512" y="2017154"/>
                </a:lnTo>
                <a:lnTo>
                  <a:pt x="2083307" y="2006683"/>
                </a:lnTo>
                <a:lnTo>
                  <a:pt x="2074737" y="1996847"/>
                </a:lnTo>
                <a:lnTo>
                  <a:pt x="2066167" y="1986375"/>
                </a:lnTo>
                <a:lnTo>
                  <a:pt x="2057914" y="1975904"/>
                </a:lnTo>
                <a:lnTo>
                  <a:pt x="2049979" y="1965116"/>
                </a:lnTo>
                <a:lnTo>
                  <a:pt x="2042044" y="1954010"/>
                </a:lnTo>
                <a:lnTo>
                  <a:pt x="2026490" y="1931798"/>
                </a:lnTo>
                <a:lnTo>
                  <a:pt x="2013476" y="1912125"/>
                </a:lnTo>
                <a:lnTo>
                  <a:pt x="2000462" y="1891817"/>
                </a:lnTo>
                <a:lnTo>
                  <a:pt x="1987131" y="1870557"/>
                </a:lnTo>
                <a:lnTo>
                  <a:pt x="1974117" y="1848663"/>
                </a:lnTo>
                <a:lnTo>
                  <a:pt x="1961103" y="1826769"/>
                </a:lnTo>
                <a:lnTo>
                  <a:pt x="1948089" y="1803922"/>
                </a:lnTo>
                <a:lnTo>
                  <a:pt x="1922061" y="1758547"/>
                </a:lnTo>
                <a:lnTo>
                  <a:pt x="1922061" y="2143126"/>
                </a:lnTo>
                <a:lnTo>
                  <a:pt x="1428165" y="2143126"/>
                </a:lnTo>
                <a:lnTo>
                  <a:pt x="1455462" y="1826769"/>
                </a:lnTo>
                <a:lnTo>
                  <a:pt x="1455145" y="1818519"/>
                </a:lnTo>
                <a:lnTo>
                  <a:pt x="1454510" y="1810269"/>
                </a:lnTo>
                <a:lnTo>
                  <a:pt x="1452923" y="1802653"/>
                </a:lnTo>
                <a:lnTo>
                  <a:pt x="1450701" y="1795038"/>
                </a:lnTo>
                <a:lnTo>
                  <a:pt x="1448479" y="1788057"/>
                </a:lnTo>
                <a:lnTo>
                  <a:pt x="1445623" y="1781076"/>
                </a:lnTo>
                <a:lnTo>
                  <a:pt x="1441814" y="1774730"/>
                </a:lnTo>
                <a:lnTo>
                  <a:pt x="1438005" y="1769018"/>
                </a:lnTo>
                <a:lnTo>
                  <a:pt x="1433878" y="1763941"/>
                </a:lnTo>
                <a:lnTo>
                  <a:pt x="1429434" y="1759182"/>
                </a:lnTo>
                <a:lnTo>
                  <a:pt x="1424673" y="1755057"/>
                </a:lnTo>
                <a:lnTo>
                  <a:pt x="1419595" y="1751566"/>
                </a:lnTo>
                <a:lnTo>
                  <a:pt x="1413881" y="1748711"/>
                </a:lnTo>
                <a:lnTo>
                  <a:pt x="1408485" y="1746807"/>
                </a:lnTo>
                <a:lnTo>
                  <a:pt x="1402454" y="1745538"/>
                </a:lnTo>
                <a:lnTo>
                  <a:pt x="1396423" y="1744903"/>
                </a:lnTo>
                <a:lnTo>
                  <a:pt x="1390710" y="1745538"/>
                </a:lnTo>
                <a:lnTo>
                  <a:pt x="1384679" y="1746807"/>
                </a:lnTo>
                <a:lnTo>
                  <a:pt x="1378966" y="1748711"/>
                </a:lnTo>
                <a:lnTo>
                  <a:pt x="1373570" y="1751566"/>
                </a:lnTo>
                <a:lnTo>
                  <a:pt x="1368174" y="1755057"/>
                </a:lnTo>
                <a:lnTo>
                  <a:pt x="1363412" y="1759182"/>
                </a:lnTo>
                <a:lnTo>
                  <a:pt x="1358969" y="1763941"/>
                </a:lnTo>
                <a:lnTo>
                  <a:pt x="1354842" y="1769018"/>
                </a:lnTo>
                <a:lnTo>
                  <a:pt x="1351351" y="1774730"/>
                </a:lnTo>
                <a:lnTo>
                  <a:pt x="1347542" y="1781076"/>
                </a:lnTo>
                <a:lnTo>
                  <a:pt x="1344367" y="1788057"/>
                </a:lnTo>
                <a:lnTo>
                  <a:pt x="1342146" y="1795038"/>
                </a:lnTo>
                <a:lnTo>
                  <a:pt x="1339924" y="1802653"/>
                </a:lnTo>
                <a:lnTo>
                  <a:pt x="1338971" y="1810269"/>
                </a:lnTo>
                <a:lnTo>
                  <a:pt x="1337702" y="1818519"/>
                </a:lnTo>
                <a:lnTo>
                  <a:pt x="1337384" y="1826769"/>
                </a:lnTo>
                <a:lnTo>
                  <a:pt x="1364999" y="2143126"/>
                </a:lnTo>
                <a:lnTo>
                  <a:pt x="870151" y="2143126"/>
                </a:lnTo>
                <a:lnTo>
                  <a:pt x="870151" y="1651297"/>
                </a:lnTo>
                <a:lnTo>
                  <a:pt x="869833" y="1651297"/>
                </a:lnTo>
                <a:lnTo>
                  <a:pt x="868881" y="1652249"/>
                </a:lnTo>
                <a:lnTo>
                  <a:pt x="867294" y="1653201"/>
                </a:lnTo>
                <a:lnTo>
                  <a:pt x="864755" y="1656691"/>
                </a:lnTo>
                <a:lnTo>
                  <a:pt x="861581" y="1661133"/>
                </a:lnTo>
                <a:lnTo>
                  <a:pt x="858724" y="1667162"/>
                </a:lnTo>
                <a:lnTo>
                  <a:pt x="855867" y="1674143"/>
                </a:lnTo>
                <a:lnTo>
                  <a:pt x="852376" y="1682710"/>
                </a:lnTo>
                <a:lnTo>
                  <a:pt x="848884" y="1691912"/>
                </a:lnTo>
                <a:lnTo>
                  <a:pt x="845710" y="1702701"/>
                </a:lnTo>
                <a:lnTo>
                  <a:pt x="839044" y="1726816"/>
                </a:lnTo>
                <a:lnTo>
                  <a:pt x="832061" y="1755057"/>
                </a:lnTo>
                <a:lnTo>
                  <a:pt x="824443" y="1786153"/>
                </a:lnTo>
                <a:lnTo>
                  <a:pt x="817460" y="1820423"/>
                </a:lnTo>
                <a:lnTo>
                  <a:pt x="810477" y="1856913"/>
                </a:lnTo>
                <a:lnTo>
                  <a:pt x="803811" y="1895308"/>
                </a:lnTo>
                <a:lnTo>
                  <a:pt x="797145" y="1935606"/>
                </a:lnTo>
                <a:lnTo>
                  <a:pt x="790797" y="1976221"/>
                </a:lnTo>
                <a:lnTo>
                  <a:pt x="784766" y="2018424"/>
                </a:lnTo>
                <a:lnTo>
                  <a:pt x="779688" y="2060308"/>
                </a:lnTo>
                <a:lnTo>
                  <a:pt x="774609" y="2101876"/>
                </a:lnTo>
                <a:lnTo>
                  <a:pt x="771118" y="2143126"/>
                </a:lnTo>
                <a:lnTo>
                  <a:pt x="438150" y="2143126"/>
                </a:lnTo>
                <a:lnTo>
                  <a:pt x="443864" y="2084741"/>
                </a:lnTo>
                <a:lnTo>
                  <a:pt x="449894" y="2028577"/>
                </a:lnTo>
                <a:lnTo>
                  <a:pt x="455925" y="1975269"/>
                </a:lnTo>
                <a:lnTo>
                  <a:pt x="463226" y="1923865"/>
                </a:lnTo>
                <a:lnTo>
                  <a:pt x="470209" y="1875317"/>
                </a:lnTo>
                <a:lnTo>
                  <a:pt x="478144" y="1828990"/>
                </a:lnTo>
                <a:lnTo>
                  <a:pt x="485762" y="1784884"/>
                </a:lnTo>
                <a:lnTo>
                  <a:pt x="494015" y="1742682"/>
                </a:lnTo>
                <a:lnTo>
                  <a:pt x="502585" y="1702701"/>
                </a:lnTo>
                <a:lnTo>
                  <a:pt x="511155" y="1665258"/>
                </a:lnTo>
                <a:lnTo>
                  <a:pt x="520043" y="1629085"/>
                </a:lnTo>
                <a:lnTo>
                  <a:pt x="528931" y="1595450"/>
                </a:lnTo>
                <a:lnTo>
                  <a:pt x="537818" y="1563719"/>
                </a:lnTo>
                <a:lnTo>
                  <a:pt x="547023" y="1533892"/>
                </a:lnTo>
                <a:lnTo>
                  <a:pt x="556228" y="1505969"/>
                </a:lnTo>
                <a:lnTo>
                  <a:pt x="565116" y="1479632"/>
                </a:lnTo>
                <a:lnTo>
                  <a:pt x="574638" y="1454882"/>
                </a:lnTo>
                <a:lnTo>
                  <a:pt x="583526" y="1432036"/>
                </a:lnTo>
                <a:lnTo>
                  <a:pt x="592413" y="1410777"/>
                </a:lnTo>
                <a:lnTo>
                  <a:pt x="601301" y="1391420"/>
                </a:lnTo>
                <a:lnTo>
                  <a:pt x="609871" y="1373334"/>
                </a:lnTo>
                <a:lnTo>
                  <a:pt x="618124" y="1356516"/>
                </a:lnTo>
                <a:lnTo>
                  <a:pt x="626059" y="1341920"/>
                </a:lnTo>
                <a:lnTo>
                  <a:pt x="633995" y="1327959"/>
                </a:lnTo>
                <a:lnTo>
                  <a:pt x="641930" y="1315266"/>
                </a:lnTo>
                <a:lnTo>
                  <a:pt x="648913" y="1304160"/>
                </a:lnTo>
                <a:lnTo>
                  <a:pt x="655579" y="1294324"/>
                </a:lnTo>
                <a:lnTo>
                  <a:pt x="661927" y="1285756"/>
                </a:lnTo>
                <a:lnTo>
                  <a:pt x="667641" y="1278141"/>
                </a:lnTo>
                <a:lnTo>
                  <a:pt x="673037" y="1271478"/>
                </a:lnTo>
                <a:lnTo>
                  <a:pt x="677798" y="1266083"/>
                </a:lnTo>
                <a:lnTo>
                  <a:pt x="681924" y="1261641"/>
                </a:lnTo>
                <a:lnTo>
                  <a:pt x="699065" y="1252756"/>
                </a:lnTo>
                <a:lnTo>
                  <a:pt x="717475" y="1243237"/>
                </a:lnTo>
                <a:lnTo>
                  <a:pt x="737154" y="1234035"/>
                </a:lnTo>
                <a:lnTo>
                  <a:pt x="758104" y="1224833"/>
                </a:lnTo>
                <a:lnTo>
                  <a:pt x="779688" y="1215948"/>
                </a:lnTo>
                <a:lnTo>
                  <a:pt x="801907" y="1206746"/>
                </a:lnTo>
                <a:lnTo>
                  <a:pt x="824761" y="1197227"/>
                </a:lnTo>
                <a:lnTo>
                  <a:pt x="848249" y="1188343"/>
                </a:lnTo>
                <a:lnTo>
                  <a:pt x="895544" y="1170891"/>
                </a:lnTo>
                <a:lnTo>
                  <a:pt x="942204" y="1154390"/>
                </a:lnTo>
                <a:lnTo>
                  <a:pt x="987594" y="1138525"/>
                </a:lnTo>
                <a:lnTo>
                  <a:pt x="1030445" y="1124564"/>
                </a:lnTo>
                <a:lnTo>
                  <a:pt x="1041554" y="1118217"/>
                </a:lnTo>
                <a:lnTo>
                  <a:pt x="1053299" y="1112188"/>
                </a:lnTo>
                <a:lnTo>
                  <a:pt x="1065678" y="1107111"/>
                </a:lnTo>
                <a:lnTo>
                  <a:pt x="1077740" y="1102352"/>
                </a:lnTo>
                <a:lnTo>
                  <a:pt x="1090754" y="1097909"/>
                </a:lnTo>
                <a:lnTo>
                  <a:pt x="1103768" y="1094102"/>
                </a:lnTo>
                <a:lnTo>
                  <a:pt x="1117099" y="1090294"/>
                </a:lnTo>
                <a:lnTo>
                  <a:pt x="1131065" y="1087438"/>
                </a:lnTo>
                <a:close/>
                <a:moveTo>
                  <a:pt x="1401445" y="0"/>
                </a:moveTo>
                <a:lnTo>
                  <a:pt x="1412240" y="318"/>
                </a:lnTo>
                <a:lnTo>
                  <a:pt x="1423353" y="635"/>
                </a:lnTo>
                <a:lnTo>
                  <a:pt x="1433513" y="1588"/>
                </a:lnTo>
                <a:lnTo>
                  <a:pt x="1444308" y="2223"/>
                </a:lnTo>
                <a:lnTo>
                  <a:pt x="1454786" y="3494"/>
                </a:lnTo>
                <a:lnTo>
                  <a:pt x="1465263" y="4764"/>
                </a:lnTo>
                <a:lnTo>
                  <a:pt x="1475423" y="6670"/>
                </a:lnTo>
                <a:lnTo>
                  <a:pt x="1485266" y="8575"/>
                </a:lnTo>
                <a:lnTo>
                  <a:pt x="1495426" y="10798"/>
                </a:lnTo>
                <a:lnTo>
                  <a:pt x="1505268" y="13339"/>
                </a:lnTo>
                <a:lnTo>
                  <a:pt x="1515111" y="15880"/>
                </a:lnTo>
                <a:lnTo>
                  <a:pt x="1524636" y="19056"/>
                </a:lnTo>
                <a:lnTo>
                  <a:pt x="1533843" y="22232"/>
                </a:lnTo>
                <a:lnTo>
                  <a:pt x="1543368" y="25726"/>
                </a:lnTo>
                <a:lnTo>
                  <a:pt x="1552576" y="29219"/>
                </a:lnTo>
                <a:lnTo>
                  <a:pt x="1561466" y="33030"/>
                </a:lnTo>
                <a:lnTo>
                  <a:pt x="1570356" y="37159"/>
                </a:lnTo>
                <a:lnTo>
                  <a:pt x="1578928" y="41605"/>
                </a:lnTo>
                <a:lnTo>
                  <a:pt x="1587818" y="46052"/>
                </a:lnTo>
                <a:lnTo>
                  <a:pt x="1596073" y="50816"/>
                </a:lnTo>
                <a:lnTo>
                  <a:pt x="1604646" y="55897"/>
                </a:lnTo>
                <a:lnTo>
                  <a:pt x="1612583" y="60979"/>
                </a:lnTo>
                <a:lnTo>
                  <a:pt x="1620521" y="66378"/>
                </a:lnTo>
                <a:lnTo>
                  <a:pt x="1628776" y="72095"/>
                </a:lnTo>
                <a:lnTo>
                  <a:pt x="1636078" y="77812"/>
                </a:lnTo>
                <a:lnTo>
                  <a:pt x="1644016" y="83528"/>
                </a:lnTo>
                <a:lnTo>
                  <a:pt x="1651318" y="89880"/>
                </a:lnTo>
                <a:lnTo>
                  <a:pt x="1658303" y="96232"/>
                </a:lnTo>
                <a:lnTo>
                  <a:pt x="1665606" y="102902"/>
                </a:lnTo>
                <a:lnTo>
                  <a:pt x="1672591" y="109571"/>
                </a:lnTo>
                <a:lnTo>
                  <a:pt x="1679258" y="116241"/>
                </a:lnTo>
                <a:lnTo>
                  <a:pt x="1685926" y="123546"/>
                </a:lnTo>
                <a:lnTo>
                  <a:pt x="1692593" y="130851"/>
                </a:lnTo>
                <a:lnTo>
                  <a:pt x="1698943" y="138155"/>
                </a:lnTo>
                <a:lnTo>
                  <a:pt x="1704976" y="145778"/>
                </a:lnTo>
                <a:lnTo>
                  <a:pt x="1710691" y="153400"/>
                </a:lnTo>
                <a:lnTo>
                  <a:pt x="1716723" y="161658"/>
                </a:lnTo>
                <a:lnTo>
                  <a:pt x="1722438" y="169597"/>
                </a:lnTo>
                <a:lnTo>
                  <a:pt x="1727836" y="177537"/>
                </a:lnTo>
                <a:lnTo>
                  <a:pt x="1733233" y="186113"/>
                </a:lnTo>
                <a:lnTo>
                  <a:pt x="1738313" y="194688"/>
                </a:lnTo>
                <a:lnTo>
                  <a:pt x="1743076" y="203263"/>
                </a:lnTo>
                <a:lnTo>
                  <a:pt x="1747838" y="212156"/>
                </a:lnTo>
                <a:lnTo>
                  <a:pt x="1752283" y="221048"/>
                </a:lnTo>
                <a:lnTo>
                  <a:pt x="1760856" y="239469"/>
                </a:lnTo>
                <a:lnTo>
                  <a:pt x="1768793" y="258207"/>
                </a:lnTo>
                <a:lnTo>
                  <a:pt x="1776096" y="277581"/>
                </a:lnTo>
                <a:lnTo>
                  <a:pt x="1782446" y="297272"/>
                </a:lnTo>
                <a:lnTo>
                  <a:pt x="1788161" y="317916"/>
                </a:lnTo>
                <a:lnTo>
                  <a:pt x="1792923" y="338560"/>
                </a:lnTo>
                <a:lnTo>
                  <a:pt x="1797051" y="359521"/>
                </a:lnTo>
                <a:lnTo>
                  <a:pt x="1799908" y="380800"/>
                </a:lnTo>
                <a:lnTo>
                  <a:pt x="1802448" y="402397"/>
                </a:lnTo>
                <a:lnTo>
                  <a:pt x="1804036" y="424946"/>
                </a:lnTo>
                <a:lnTo>
                  <a:pt x="1809751" y="426534"/>
                </a:lnTo>
                <a:lnTo>
                  <a:pt x="1815148" y="428758"/>
                </a:lnTo>
                <a:lnTo>
                  <a:pt x="1819911" y="431616"/>
                </a:lnTo>
                <a:lnTo>
                  <a:pt x="1825308" y="434474"/>
                </a:lnTo>
                <a:lnTo>
                  <a:pt x="1829753" y="437968"/>
                </a:lnTo>
                <a:lnTo>
                  <a:pt x="1834198" y="441144"/>
                </a:lnTo>
                <a:lnTo>
                  <a:pt x="1838326" y="445273"/>
                </a:lnTo>
                <a:lnTo>
                  <a:pt x="1842453" y="449401"/>
                </a:lnTo>
                <a:lnTo>
                  <a:pt x="1845628" y="453848"/>
                </a:lnTo>
                <a:lnTo>
                  <a:pt x="1849121" y="458612"/>
                </a:lnTo>
                <a:lnTo>
                  <a:pt x="1851978" y="463693"/>
                </a:lnTo>
                <a:lnTo>
                  <a:pt x="1854201" y="469728"/>
                </a:lnTo>
                <a:lnTo>
                  <a:pt x="1856423" y="475762"/>
                </a:lnTo>
                <a:lnTo>
                  <a:pt x="1858328" y="482114"/>
                </a:lnTo>
                <a:lnTo>
                  <a:pt x="1859916" y="488784"/>
                </a:lnTo>
                <a:lnTo>
                  <a:pt x="1860868" y="496088"/>
                </a:lnTo>
                <a:lnTo>
                  <a:pt x="1861503" y="502123"/>
                </a:lnTo>
                <a:lnTo>
                  <a:pt x="1862138" y="507839"/>
                </a:lnTo>
                <a:lnTo>
                  <a:pt x="1862138" y="513874"/>
                </a:lnTo>
                <a:lnTo>
                  <a:pt x="1861503" y="519908"/>
                </a:lnTo>
                <a:lnTo>
                  <a:pt x="1861186" y="526260"/>
                </a:lnTo>
                <a:lnTo>
                  <a:pt x="1860868" y="532294"/>
                </a:lnTo>
                <a:lnTo>
                  <a:pt x="1858963" y="544998"/>
                </a:lnTo>
                <a:lnTo>
                  <a:pt x="1856106" y="557385"/>
                </a:lnTo>
                <a:lnTo>
                  <a:pt x="1852296" y="569771"/>
                </a:lnTo>
                <a:lnTo>
                  <a:pt x="1847851" y="582157"/>
                </a:lnTo>
                <a:lnTo>
                  <a:pt x="1842771" y="593908"/>
                </a:lnTo>
                <a:lnTo>
                  <a:pt x="1836738" y="605342"/>
                </a:lnTo>
                <a:lnTo>
                  <a:pt x="1833881" y="611059"/>
                </a:lnTo>
                <a:lnTo>
                  <a:pt x="1830071" y="616140"/>
                </a:lnTo>
                <a:lnTo>
                  <a:pt x="1826578" y="621540"/>
                </a:lnTo>
                <a:lnTo>
                  <a:pt x="1823086" y="626621"/>
                </a:lnTo>
                <a:lnTo>
                  <a:pt x="1818958" y="631385"/>
                </a:lnTo>
                <a:lnTo>
                  <a:pt x="1814831" y="635831"/>
                </a:lnTo>
                <a:lnTo>
                  <a:pt x="1810703" y="640278"/>
                </a:lnTo>
                <a:lnTo>
                  <a:pt x="1806258" y="644407"/>
                </a:lnTo>
                <a:lnTo>
                  <a:pt x="1801813" y="648218"/>
                </a:lnTo>
                <a:lnTo>
                  <a:pt x="1797051" y="652029"/>
                </a:lnTo>
                <a:lnTo>
                  <a:pt x="1792288" y="655205"/>
                </a:lnTo>
                <a:lnTo>
                  <a:pt x="1787208" y="658063"/>
                </a:lnTo>
                <a:lnTo>
                  <a:pt x="1782128" y="660922"/>
                </a:lnTo>
                <a:lnTo>
                  <a:pt x="1777048" y="663145"/>
                </a:lnTo>
                <a:lnTo>
                  <a:pt x="1771651" y="681248"/>
                </a:lnTo>
                <a:lnTo>
                  <a:pt x="1766571" y="699033"/>
                </a:lnTo>
                <a:lnTo>
                  <a:pt x="1760538" y="716501"/>
                </a:lnTo>
                <a:lnTo>
                  <a:pt x="1754188" y="733969"/>
                </a:lnTo>
                <a:lnTo>
                  <a:pt x="1747521" y="751437"/>
                </a:lnTo>
                <a:lnTo>
                  <a:pt x="1740218" y="768587"/>
                </a:lnTo>
                <a:lnTo>
                  <a:pt x="1732598" y="785420"/>
                </a:lnTo>
                <a:lnTo>
                  <a:pt x="1724661" y="801618"/>
                </a:lnTo>
                <a:lnTo>
                  <a:pt x="1716406" y="817497"/>
                </a:lnTo>
                <a:lnTo>
                  <a:pt x="1707516" y="833695"/>
                </a:lnTo>
                <a:lnTo>
                  <a:pt x="1698308" y="848940"/>
                </a:lnTo>
                <a:lnTo>
                  <a:pt x="1688148" y="863867"/>
                </a:lnTo>
                <a:lnTo>
                  <a:pt x="1677988" y="878159"/>
                </a:lnTo>
                <a:lnTo>
                  <a:pt x="1667511" y="892451"/>
                </a:lnTo>
                <a:lnTo>
                  <a:pt x="1656716" y="905790"/>
                </a:lnTo>
                <a:lnTo>
                  <a:pt x="1644968" y="918811"/>
                </a:lnTo>
                <a:lnTo>
                  <a:pt x="1633221" y="931515"/>
                </a:lnTo>
                <a:lnTo>
                  <a:pt x="1620838" y="943266"/>
                </a:lnTo>
                <a:lnTo>
                  <a:pt x="1607821" y="954382"/>
                </a:lnTo>
                <a:lnTo>
                  <a:pt x="1594803" y="964863"/>
                </a:lnTo>
                <a:lnTo>
                  <a:pt x="1581151" y="974709"/>
                </a:lnTo>
                <a:lnTo>
                  <a:pt x="1567181" y="983919"/>
                </a:lnTo>
                <a:lnTo>
                  <a:pt x="1552576" y="992176"/>
                </a:lnTo>
                <a:lnTo>
                  <a:pt x="1545273" y="996305"/>
                </a:lnTo>
                <a:lnTo>
                  <a:pt x="1537336" y="1000116"/>
                </a:lnTo>
                <a:lnTo>
                  <a:pt x="1530033" y="1003610"/>
                </a:lnTo>
                <a:lnTo>
                  <a:pt x="1522096" y="1006786"/>
                </a:lnTo>
                <a:lnTo>
                  <a:pt x="1513841" y="1010279"/>
                </a:lnTo>
                <a:lnTo>
                  <a:pt x="1506221" y="1012820"/>
                </a:lnTo>
                <a:lnTo>
                  <a:pt x="1497966" y="1015679"/>
                </a:lnTo>
                <a:lnTo>
                  <a:pt x="1489711" y="1017902"/>
                </a:lnTo>
                <a:lnTo>
                  <a:pt x="1481456" y="1020443"/>
                </a:lnTo>
                <a:lnTo>
                  <a:pt x="1473201" y="1022348"/>
                </a:lnTo>
                <a:lnTo>
                  <a:pt x="1464628" y="1024254"/>
                </a:lnTo>
                <a:lnTo>
                  <a:pt x="1455738" y="1025842"/>
                </a:lnTo>
                <a:lnTo>
                  <a:pt x="1447166" y="1027112"/>
                </a:lnTo>
                <a:lnTo>
                  <a:pt x="1438276" y="1028383"/>
                </a:lnTo>
                <a:lnTo>
                  <a:pt x="1429068" y="1029018"/>
                </a:lnTo>
                <a:lnTo>
                  <a:pt x="1419860" y="1029971"/>
                </a:lnTo>
                <a:lnTo>
                  <a:pt x="1410653" y="1030288"/>
                </a:lnTo>
                <a:lnTo>
                  <a:pt x="1401445" y="1030288"/>
                </a:lnTo>
                <a:lnTo>
                  <a:pt x="1391920" y="1030288"/>
                </a:lnTo>
                <a:lnTo>
                  <a:pt x="1382713" y="1029971"/>
                </a:lnTo>
                <a:lnTo>
                  <a:pt x="1373823" y="1029018"/>
                </a:lnTo>
                <a:lnTo>
                  <a:pt x="1364933" y="1028383"/>
                </a:lnTo>
                <a:lnTo>
                  <a:pt x="1356043" y="1027112"/>
                </a:lnTo>
                <a:lnTo>
                  <a:pt x="1347153" y="1025842"/>
                </a:lnTo>
                <a:lnTo>
                  <a:pt x="1338580" y="1024254"/>
                </a:lnTo>
                <a:lnTo>
                  <a:pt x="1330008" y="1022348"/>
                </a:lnTo>
                <a:lnTo>
                  <a:pt x="1321753" y="1020443"/>
                </a:lnTo>
                <a:lnTo>
                  <a:pt x="1313180" y="1018219"/>
                </a:lnTo>
                <a:lnTo>
                  <a:pt x="1305243" y="1015679"/>
                </a:lnTo>
                <a:lnTo>
                  <a:pt x="1297305" y="1013138"/>
                </a:lnTo>
                <a:lnTo>
                  <a:pt x="1289050" y="1010279"/>
                </a:lnTo>
                <a:lnTo>
                  <a:pt x="1281430" y="1007104"/>
                </a:lnTo>
                <a:lnTo>
                  <a:pt x="1273493" y="1003928"/>
                </a:lnTo>
                <a:lnTo>
                  <a:pt x="1266190" y="1000434"/>
                </a:lnTo>
                <a:lnTo>
                  <a:pt x="1250950" y="992812"/>
                </a:lnTo>
                <a:lnTo>
                  <a:pt x="1236345" y="984554"/>
                </a:lnTo>
                <a:lnTo>
                  <a:pt x="1222693" y="975344"/>
                </a:lnTo>
                <a:lnTo>
                  <a:pt x="1209040" y="965498"/>
                </a:lnTo>
                <a:lnTo>
                  <a:pt x="1196023" y="955017"/>
                </a:lnTo>
                <a:lnTo>
                  <a:pt x="1183005" y="943901"/>
                </a:lnTo>
                <a:lnTo>
                  <a:pt x="1170623" y="932150"/>
                </a:lnTo>
                <a:lnTo>
                  <a:pt x="1158875" y="919764"/>
                </a:lnTo>
                <a:lnTo>
                  <a:pt x="1147128" y="907378"/>
                </a:lnTo>
                <a:lnTo>
                  <a:pt x="1136333" y="893721"/>
                </a:lnTo>
                <a:lnTo>
                  <a:pt x="1125538" y="879747"/>
                </a:lnTo>
                <a:lnTo>
                  <a:pt x="1115695" y="865455"/>
                </a:lnTo>
                <a:lnTo>
                  <a:pt x="1105853" y="850845"/>
                </a:lnTo>
                <a:lnTo>
                  <a:pt x="1096645" y="835601"/>
                </a:lnTo>
                <a:lnTo>
                  <a:pt x="1087755" y="820038"/>
                </a:lnTo>
                <a:lnTo>
                  <a:pt x="1079183" y="803841"/>
                </a:lnTo>
                <a:lnTo>
                  <a:pt x="1070928" y="787643"/>
                </a:lnTo>
                <a:lnTo>
                  <a:pt x="1063625" y="770811"/>
                </a:lnTo>
                <a:lnTo>
                  <a:pt x="1056323" y="753978"/>
                </a:lnTo>
                <a:lnTo>
                  <a:pt x="1049655" y="737145"/>
                </a:lnTo>
                <a:lnTo>
                  <a:pt x="1043305" y="719677"/>
                </a:lnTo>
                <a:lnTo>
                  <a:pt x="1037273" y="702209"/>
                </a:lnTo>
                <a:lnTo>
                  <a:pt x="1031558" y="684106"/>
                </a:lnTo>
                <a:lnTo>
                  <a:pt x="1026795" y="666321"/>
                </a:lnTo>
                <a:lnTo>
                  <a:pt x="1020763" y="664415"/>
                </a:lnTo>
                <a:lnTo>
                  <a:pt x="1015365" y="662827"/>
                </a:lnTo>
                <a:lnTo>
                  <a:pt x="1009650" y="659969"/>
                </a:lnTo>
                <a:lnTo>
                  <a:pt x="1004253" y="657110"/>
                </a:lnTo>
                <a:lnTo>
                  <a:pt x="998855" y="653617"/>
                </a:lnTo>
                <a:lnTo>
                  <a:pt x="993775" y="650441"/>
                </a:lnTo>
                <a:lnTo>
                  <a:pt x="989013" y="646312"/>
                </a:lnTo>
                <a:lnTo>
                  <a:pt x="984250" y="642183"/>
                </a:lnTo>
                <a:lnTo>
                  <a:pt x="979805" y="637737"/>
                </a:lnTo>
                <a:lnTo>
                  <a:pt x="975360" y="632973"/>
                </a:lnTo>
                <a:lnTo>
                  <a:pt x="970598" y="627891"/>
                </a:lnTo>
                <a:lnTo>
                  <a:pt x="966788" y="622492"/>
                </a:lnTo>
                <a:lnTo>
                  <a:pt x="962978" y="617411"/>
                </a:lnTo>
                <a:lnTo>
                  <a:pt x="959168" y="611376"/>
                </a:lnTo>
                <a:lnTo>
                  <a:pt x="955358" y="605660"/>
                </a:lnTo>
                <a:lnTo>
                  <a:pt x="952500" y="599625"/>
                </a:lnTo>
                <a:lnTo>
                  <a:pt x="949325" y="593591"/>
                </a:lnTo>
                <a:lnTo>
                  <a:pt x="946468" y="587239"/>
                </a:lnTo>
                <a:lnTo>
                  <a:pt x="943610" y="580887"/>
                </a:lnTo>
                <a:lnTo>
                  <a:pt x="941388" y="574535"/>
                </a:lnTo>
                <a:lnTo>
                  <a:pt x="939165" y="567865"/>
                </a:lnTo>
                <a:lnTo>
                  <a:pt x="937260" y="561196"/>
                </a:lnTo>
                <a:lnTo>
                  <a:pt x="935355" y="554526"/>
                </a:lnTo>
                <a:lnTo>
                  <a:pt x="934085" y="547857"/>
                </a:lnTo>
                <a:lnTo>
                  <a:pt x="932815" y="541505"/>
                </a:lnTo>
                <a:lnTo>
                  <a:pt x="931863" y="534835"/>
                </a:lnTo>
                <a:lnTo>
                  <a:pt x="930910" y="528166"/>
                </a:lnTo>
                <a:lnTo>
                  <a:pt x="930593" y="521496"/>
                </a:lnTo>
                <a:lnTo>
                  <a:pt x="930275" y="515144"/>
                </a:lnTo>
                <a:lnTo>
                  <a:pt x="930275" y="508792"/>
                </a:lnTo>
                <a:lnTo>
                  <a:pt x="930593" y="502440"/>
                </a:lnTo>
                <a:lnTo>
                  <a:pt x="931228" y="496088"/>
                </a:lnTo>
                <a:lnTo>
                  <a:pt x="932498" y="488148"/>
                </a:lnTo>
                <a:lnTo>
                  <a:pt x="934403" y="480526"/>
                </a:lnTo>
                <a:lnTo>
                  <a:pt x="936625" y="473539"/>
                </a:lnTo>
                <a:lnTo>
                  <a:pt x="939165" y="466869"/>
                </a:lnTo>
                <a:lnTo>
                  <a:pt x="942023" y="460835"/>
                </a:lnTo>
                <a:lnTo>
                  <a:pt x="945515" y="455436"/>
                </a:lnTo>
                <a:lnTo>
                  <a:pt x="949325" y="450037"/>
                </a:lnTo>
                <a:lnTo>
                  <a:pt x="953770" y="445273"/>
                </a:lnTo>
                <a:lnTo>
                  <a:pt x="958215" y="440826"/>
                </a:lnTo>
                <a:lnTo>
                  <a:pt x="962978" y="437015"/>
                </a:lnTo>
                <a:lnTo>
                  <a:pt x="968058" y="433204"/>
                </a:lnTo>
                <a:lnTo>
                  <a:pt x="973773" y="430345"/>
                </a:lnTo>
                <a:lnTo>
                  <a:pt x="979805" y="427805"/>
                </a:lnTo>
                <a:lnTo>
                  <a:pt x="985520" y="425264"/>
                </a:lnTo>
                <a:lnTo>
                  <a:pt x="992188" y="423358"/>
                </a:lnTo>
                <a:lnTo>
                  <a:pt x="998855" y="421453"/>
                </a:lnTo>
                <a:lnTo>
                  <a:pt x="1000443" y="399538"/>
                </a:lnTo>
                <a:lnTo>
                  <a:pt x="1002983" y="377942"/>
                </a:lnTo>
                <a:lnTo>
                  <a:pt x="1006475" y="356663"/>
                </a:lnTo>
                <a:lnTo>
                  <a:pt x="1010603" y="336019"/>
                </a:lnTo>
                <a:lnTo>
                  <a:pt x="1015365" y="315057"/>
                </a:lnTo>
                <a:lnTo>
                  <a:pt x="1020763" y="295049"/>
                </a:lnTo>
                <a:lnTo>
                  <a:pt x="1027748" y="275358"/>
                </a:lnTo>
                <a:lnTo>
                  <a:pt x="1034733" y="256302"/>
                </a:lnTo>
                <a:lnTo>
                  <a:pt x="1042353" y="237564"/>
                </a:lnTo>
                <a:lnTo>
                  <a:pt x="1051243" y="219143"/>
                </a:lnTo>
                <a:lnTo>
                  <a:pt x="1060768" y="201675"/>
                </a:lnTo>
                <a:lnTo>
                  <a:pt x="1065530" y="193417"/>
                </a:lnTo>
                <a:lnTo>
                  <a:pt x="1070610" y="184842"/>
                </a:lnTo>
                <a:lnTo>
                  <a:pt x="1076008" y="176585"/>
                </a:lnTo>
                <a:lnTo>
                  <a:pt x="1081405" y="168327"/>
                </a:lnTo>
                <a:lnTo>
                  <a:pt x="1087120" y="160070"/>
                </a:lnTo>
                <a:lnTo>
                  <a:pt x="1092835" y="152447"/>
                </a:lnTo>
                <a:lnTo>
                  <a:pt x="1098868" y="144507"/>
                </a:lnTo>
                <a:lnTo>
                  <a:pt x="1104900" y="137202"/>
                </a:lnTo>
                <a:lnTo>
                  <a:pt x="1111250" y="129580"/>
                </a:lnTo>
                <a:lnTo>
                  <a:pt x="1117600" y="122593"/>
                </a:lnTo>
                <a:lnTo>
                  <a:pt x="1124268" y="115606"/>
                </a:lnTo>
                <a:lnTo>
                  <a:pt x="1131253" y="108619"/>
                </a:lnTo>
                <a:lnTo>
                  <a:pt x="1137920" y="101949"/>
                </a:lnTo>
                <a:lnTo>
                  <a:pt x="1144905" y="95597"/>
                </a:lnTo>
                <a:lnTo>
                  <a:pt x="1152525" y="89245"/>
                </a:lnTo>
                <a:lnTo>
                  <a:pt x="1159828" y="82893"/>
                </a:lnTo>
                <a:lnTo>
                  <a:pt x="1167130" y="76859"/>
                </a:lnTo>
                <a:lnTo>
                  <a:pt x="1175068" y="71460"/>
                </a:lnTo>
                <a:lnTo>
                  <a:pt x="1183005" y="65743"/>
                </a:lnTo>
                <a:lnTo>
                  <a:pt x="1190943" y="60661"/>
                </a:lnTo>
                <a:lnTo>
                  <a:pt x="1198880" y="55262"/>
                </a:lnTo>
                <a:lnTo>
                  <a:pt x="1207453" y="50498"/>
                </a:lnTo>
                <a:lnTo>
                  <a:pt x="1216025" y="45734"/>
                </a:lnTo>
                <a:lnTo>
                  <a:pt x="1224598" y="41288"/>
                </a:lnTo>
                <a:lnTo>
                  <a:pt x="1233170" y="36841"/>
                </a:lnTo>
                <a:lnTo>
                  <a:pt x="1242060" y="32713"/>
                </a:lnTo>
                <a:lnTo>
                  <a:pt x="1250950" y="28902"/>
                </a:lnTo>
                <a:lnTo>
                  <a:pt x="1260158" y="25408"/>
                </a:lnTo>
                <a:lnTo>
                  <a:pt x="1269365" y="21914"/>
                </a:lnTo>
                <a:lnTo>
                  <a:pt x="1278890" y="19056"/>
                </a:lnTo>
                <a:lnTo>
                  <a:pt x="1288415" y="15880"/>
                </a:lnTo>
                <a:lnTo>
                  <a:pt x="1297940" y="13339"/>
                </a:lnTo>
                <a:lnTo>
                  <a:pt x="1307783" y="10798"/>
                </a:lnTo>
                <a:lnTo>
                  <a:pt x="1317625" y="8575"/>
                </a:lnTo>
                <a:lnTo>
                  <a:pt x="1327785" y="6670"/>
                </a:lnTo>
                <a:lnTo>
                  <a:pt x="1337945" y="4764"/>
                </a:lnTo>
                <a:lnTo>
                  <a:pt x="1348105" y="3494"/>
                </a:lnTo>
                <a:lnTo>
                  <a:pt x="1358583" y="2223"/>
                </a:lnTo>
                <a:lnTo>
                  <a:pt x="1369060" y="1588"/>
                </a:lnTo>
                <a:lnTo>
                  <a:pt x="1379855" y="635"/>
                </a:lnTo>
                <a:lnTo>
                  <a:pt x="1390650" y="318"/>
                </a:lnTo>
                <a:lnTo>
                  <a:pt x="1401445" y="0"/>
                </a:lnTo>
                <a:close/>
              </a:path>
            </a:pathLst>
          </a:custGeom>
          <a:solidFill>
            <a:srgbClr val="C00000"/>
          </a:solidFill>
          <a:ln>
            <a:noFill/>
          </a:ln>
        </p:spPr>
        <p:txBody>
          <a:bodyPr anchor="ctr">
            <a:scene3d>
              <a:camera prst="orthographicFront"/>
              <a:lightRig rig="threePt" dir="t"/>
            </a:scene3d>
            <a:sp3d>
              <a:contourClr>
                <a:srgbClr val="FFFFFF"/>
              </a:contourClr>
            </a:sp3d>
          </a:bodyPr>
          <a:lstStyle/>
          <a:p>
            <a:pPr algn="ctr">
              <a:defRPr/>
            </a:pPr>
            <a:endParaRPr lang="zh-CN" altLang="en-US" dirty="0">
              <a:solidFill>
                <a:srgbClr val="A11752"/>
              </a:solidFill>
              <a:latin typeface="汉仪君黑-45简" panose="020B0604020202020204" charset="-122"/>
              <a:ea typeface="汉仪君黑-45简" panose="020B0604020202020204" charset="-122"/>
              <a:cs typeface="+mn-ea"/>
              <a:sym typeface="+mn-lt"/>
            </a:endParaRPr>
          </a:p>
        </p:txBody>
      </p:sp>
      <p:sp>
        <p:nvSpPr>
          <p:cNvPr id="11" name="文本框 10"/>
          <p:cNvSpPr txBox="1"/>
          <p:nvPr/>
        </p:nvSpPr>
        <p:spPr>
          <a:xfrm>
            <a:off x="1013460" y="481330"/>
            <a:ext cx="3783330" cy="398780"/>
          </a:xfrm>
          <a:prstGeom prst="rect">
            <a:avLst/>
          </a:prstGeom>
          <a:noFill/>
        </p:spPr>
        <p:txBody>
          <a:bodyPr wrap="square" rtlCol="0">
            <a:spAutoFit/>
          </a:bodyPr>
          <a:lstStyle/>
          <a:p>
            <a:pPr lvl="0" algn="dist" defTabSz="1219200">
              <a:defRPr/>
            </a:pPr>
            <a:r>
              <a:rPr kumimoji="1" lang="zh-CN" altLang="en-US" sz="2000" dirty="0">
                <a:solidFill>
                  <a:srgbClr val="BD0102"/>
                </a:solidFill>
                <a:latin typeface="汉仪君黑-45简" panose="020B0604020202020204" charset="-122"/>
                <a:ea typeface="汉仪君黑-45简" panose="020B0604020202020204" charset="-122"/>
                <a:cs typeface="汉仪君黑-45简" panose="020B0604020202020204" charset="-122"/>
                <a:sym typeface="+mn-ea"/>
              </a:rPr>
              <a:t>科技型中小企业直通车</a:t>
            </a:r>
          </a:p>
        </p:txBody>
      </p:sp>
      <p:grpSp>
        <p:nvGrpSpPr>
          <p:cNvPr id="9" name="组合 8"/>
          <p:cNvGrpSpPr/>
          <p:nvPr/>
        </p:nvGrpSpPr>
        <p:grpSpPr>
          <a:xfrm>
            <a:off x="321310" y="268605"/>
            <a:ext cx="11435715" cy="695960"/>
            <a:chOff x="750" y="523"/>
            <a:chExt cx="18009" cy="1096"/>
          </a:xfrm>
        </p:grpSpPr>
        <p:sp>
          <p:nvSpPr>
            <p:cNvPr id="10" name="星形: 五角 18"/>
            <p:cNvSpPr/>
            <p:nvPr/>
          </p:nvSpPr>
          <p:spPr>
            <a:xfrm>
              <a:off x="750" y="523"/>
              <a:ext cx="1206" cy="1096"/>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君黑-45简" panose="020B0604020202020204" charset="-122"/>
                <a:ea typeface="汉仪君黑-45简" panose="020B0604020202020204" charset="-122"/>
                <a:cs typeface="汉仪君黑-45简" panose="020B0604020202020204" charset="-122"/>
              </a:endParaRPr>
            </a:p>
          </p:txBody>
        </p:sp>
        <p:cxnSp>
          <p:nvCxnSpPr>
            <p:cNvPr id="12" name="直接连接符 20"/>
            <p:cNvCxnSpPr/>
            <p:nvPr/>
          </p:nvCxnSpPr>
          <p:spPr>
            <a:xfrm>
              <a:off x="1840" y="1486"/>
              <a:ext cx="16919" cy="0"/>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7883" y="1210"/>
              <a:ext cx="10839" cy="0"/>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grpSp>
      <p:sp>
        <p:nvSpPr>
          <p:cNvPr id="14" name="文本框 13"/>
          <p:cNvSpPr txBox="1"/>
          <p:nvPr/>
        </p:nvSpPr>
        <p:spPr>
          <a:xfrm>
            <a:off x="2022475" y="1170305"/>
            <a:ext cx="9019540" cy="829945"/>
          </a:xfrm>
          <a:prstGeom prst="rect">
            <a:avLst/>
          </a:prstGeom>
          <a:noFill/>
        </p:spPr>
        <p:txBody>
          <a:bodyPr wrap="square" rtlCol="0" anchor="t">
            <a:spAutoFit/>
          </a:bodyPr>
          <a:lstStyle/>
          <a:p>
            <a:pPr indent="0" algn="l">
              <a:lnSpc>
                <a:spcPct val="120000"/>
              </a:lnSpc>
            </a:pPr>
            <a:r>
              <a:rPr lang="zh-CN" altLang="en-US" sz="2000" b="1" dirty="0">
                <a:solidFill>
                  <a:schemeClr val="tx1">
                    <a:lumMod val="75000"/>
                    <a:lumOff val="25000"/>
                  </a:schemeClr>
                </a:solidFill>
                <a:latin typeface="汉仪君黑-45简" panose="020B0604020202020204" charset="-122"/>
                <a:ea typeface="汉仪君黑-45简" panose="020B0604020202020204" charset="-122"/>
                <a:cs typeface="+mn-ea"/>
                <a:sym typeface="汉仪君黑-45简" panose="020B0604020202020204" charset="-122"/>
              </a:rPr>
              <a:t>符合上述第（一）～（四）项条件的企业，若同时符合下列条件中的一项，则可直接确认符合科技型中小企业条件：</a:t>
            </a:r>
          </a:p>
        </p:txBody>
      </p:sp>
      <p:sp>
        <p:nvSpPr>
          <p:cNvPr id="15" name="任意多边形"/>
          <p:cNvSpPr/>
          <p:nvPr/>
        </p:nvSpPr>
        <p:spPr bwMode="auto">
          <a:xfrm>
            <a:off x="1227455" y="1207135"/>
            <a:ext cx="603885" cy="734695"/>
          </a:xfrm>
          <a:custGeom>
            <a:avLst/>
            <a:gdLst>
              <a:gd name="T0" fmla="*/ 440790 w 2792413"/>
              <a:gd name="T1" fmla="*/ 2575798 h 3389313"/>
              <a:gd name="T2" fmla="*/ 1147253 w 2792413"/>
              <a:gd name="T3" fmla="*/ 1201035 h 3389313"/>
              <a:gd name="T4" fmla="*/ 1223433 w 2792413"/>
              <a:gd name="T5" fmla="*/ 1473921 h 3389313"/>
              <a:gd name="T6" fmla="*/ 1315165 w 2792413"/>
              <a:gd name="T7" fmla="*/ 1458373 h 3389313"/>
              <a:gd name="T8" fmla="*/ 1462128 w 2792413"/>
              <a:gd name="T9" fmla="*/ 1368574 h 3389313"/>
              <a:gd name="T10" fmla="*/ 1552274 w 2792413"/>
              <a:gd name="T11" fmla="*/ 1517392 h 3389313"/>
              <a:gd name="T12" fmla="*/ 1632262 w 2792413"/>
              <a:gd name="T13" fmla="*/ 1262910 h 3389313"/>
              <a:gd name="T14" fmla="*/ 1689714 w 2792413"/>
              <a:gd name="T15" fmla="*/ 1093784 h 3389313"/>
              <a:gd name="T16" fmla="*/ 1947454 w 2792413"/>
              <a:gd name="T17" fmla="*/ 1176285 h 3389313"/>
              <a:gd name="T18" fmla="*/ 2040457 w 2792413"/>
              <a:gd name="T19" fmla="*/ 1240064 h 3389313"/>
              <a:gd name="T20" fmla="*/ 2124889 w 2792413"/>
              <a:gd name="T21" fmla="*/ 1394276 h 3389313"/>
              <a:gd name="T22" fmla="*/ 2358823 w 2792413"/>
              <a:gd name="T23" fmla="*/ 1575460 h 3389313"/>
              <a:gd name="T24" fmla="*/ 2669254 w 2792413"/>
              <a:gd name="T25" fmla="*/ 1240381 h 3389313"/>
              <a:gd name="T26" fmla="*/ 2738767 w 2792413"/>
              <a:gd name="T27" fmla="*/ 1227371 h 3389313"/>
              <a:gd name="T28" fmla="*/ 2783840 w 2792413"/>
              <a:gd name="T29" fmla="*/ 1283853 h 3389313"/>
              <a:gd name="T30" fmla="*/ 2705122 w 2792413"/>
              <a:gd name="T31" fmla="*/ 1422200 h 3389313"/>
              <a:gd name="T32" fmla="*/ 2761621 w 2792413"/>
              <a:gd name="T33" fmla="*/ 1492008 h 3389313"/>
              <a:gd name="T34" fmla="*/ 2775270 w 2792413"/>
              <a:gd name="T35" fmla="*/ 1582441 h 3389313"/>
              <a:gd name="T36" fmla="*/ 2740355 w 2792413"/>
              <a:gd name="T37" fmla="*/ 1669383 h 3389313"/>
              <a:gd name="T38" fmla="*/ 2438811 w 2792413"/>
              <a:gd name="T39" fmla="*/ 2001606 h 3389313"/>
              <a:gd name="T40" fmla="*/ 2326447 w 2792413"/>
              <a:gd name="T41" fmla="*/ 2083155 h 3389313"/>
              <a:gd name="T42" fmla="*/ 2234397 w 2792413"/>
              <a:gd name="T43" fmla="*/ 2095530 h 3389313"/>
              <a:gd name="T44" fmla="*/ 2140759 w 2792413"/>
              <a:gd name="T45" fmla="*/ 2059674 h 3389313"/>
              <a:gd name="T46" fmla="*/ 2049979 w 2792413"/>
              <a:gd name="T47" fmla="*/ 1965116 h 3389313"/>
              <a:gd name="T48" fmla="*/ 1428165 w 2792413"/>
              <a:gd name="T49" fmla="*/ 2143126 h 3389313"/>
              <a:gd name="T50" fmla="*/ 1429434 w 2792413"/>
              <a:gd name="T51" fmla="*/ 1759182 h 3389313"/>
              <a:gd name="T52" fmla="*/ 1368174 w 2792413"/>
              <a:gd name="T53" fmla="*/ 1755057 h 3389313"/>
              <a:gd name="T54" fmla="*/ 1337384 w 2792413"/>
              <a:gd name="T55" fmla="*/ 1826769 h 3389313"/>
              <a:gd name="T56" fmla="*/ 852376 w 2792413"/>
              <a:gd name="T57" fmla="*/ 1682710 h 3389313"/>
              <a:gd name="T58" fmla="*/ 784766 w 2792413"/>
              <a:gd name="T59" fmla="*/ 2018424 h 3389313"/>
              <a:gd name="T60" fmla="*/ 485762 w 2792413"/>
              <a:gd name="T61" fmla="*/ 1784884 h 3389313"/>
              <a:gd name="T62" fmla="*/ 583526 w 2792413"/>
              <a:gd name="T63" fmla="*/ 1432036 h 3389313"/>
              <a:gd name="T64" fmla="*/ 667641 w 2792413"/>
              <a:gd name="T65" fmla="*/ 1278141 h 3389313"/>
              <a:gd name="T66" fmla="*/ 848249 w 2792413"/>
              <a:gd name="T67" fmla="*/ 1188343 h 3389313"/>
              <a:gd name="T68" fmla="*/ 1117099 w 2792413"/>
              <a:gd name="T69" fmla="*/ 1090294 h 3389313"/>
              <a:gd name="T70" fmla="*/ 1495426 w 2792413"/>
              <a:gd name="T71" fmla="*/ 10798 h 3389313"/>
              <a:gd name="T72" fmla="*/ 1596073 w 2792413"/>
              <a:gd name="T73" fmla="*/ 50816 h 3389313"/>
              <a:gd name="T74" fmla="*/ 1679258 w 2792413"/>
              <a:gd name="T75" fmla="*/ 116241 h 3389313"/>
              <a:gd name="T76" fmla="*/ 1743076 w 2792413"/>
              <a:gd name="T77" fmla="*/ 203263 h 3389313"/>
              <a:gd name="T78" fmla="*/ 1802448 w 2792413"/>
              <a:gd name="T79" fmla="*/ 402397 h 3389313"/>
              <a:gd name="T80" fmla="*/ 1849121 w 2792413"/>
              <a:gd name="T81" fmla="*/ 458612 h 3389313"/>
              <a:gd name="T82" fmla="*/ 1861186 w 2792413"/>
              <a:gd name="T83" fmla="*/ 526260 h 3389313"/>
              <a:gd name="T84" fmla="*/ 1823086 w 2792413"/>
              <a:gd name="T85" fmla="*/ 626621 h 3389313"/>
              <a:gd name="T86" fmla="*/ 1771651 w 2792413"/>
              <a:gd name="T87" fmla="*/ 681248 h 3389313"/>
              <a:gd name="T88" fmla="*/ 1688148 w 2792413"/>
              <a:gd name="T89" fmla="*/ 863867 h 3389313"/>
              <a:gd name="T90" fmla="*/ 1552576 w 2792413"/>
              <a:gd name="T91" fmla="*/ 992176 h 3389313"/>
              <a:gd name="T92" fmla="*/ 1464628 w 2792413"/>
              <a:gd name="T93" fmla="*/ 1024254 h 3389313"/>
              <a:gd name="T94" fmla="*/ 1364933 w 2792413"/>
              <a:gd name="T95" fmla="*/ 1028383 h 3389313"/>
              <a:gd name="T96" fmla="*/ 1273493 w 2792413"/>
              <a:gd name="T97" fmla="*/ 1003928 h 3389313"/>
              <a:gd name="T98" fmla="*/ 1136333 w 2792413"/>
              <a:gd name="T99" fmla="*/ 893721 h 3389313"/>
              <a:gd name="T100" fmla="*/ 1043305 w 2792413"/>
              <a:gd name="T101" fmla="*/ 719677 h 3389313"/>
              <a:gd name="T102" fmla="*/ 984250 w 2792413"/>
              <a:gd name="T103" fmla="*/ 642183 h 3389313"/>
              <a:gd name="T104" fmla="*/ 943610 w 2792413"/>
              <a:gd name="T105" fmla="*/ 580887 h 3389313"/>
              <a:gd name="T106" fmla="*/ 930275 w 2792413"/>
              <a:gd name="T107" fmla="*/ 508792 h 3389313"/>
              <a:gd name="T108" fmla="*/ 958215 w 2792413"/>
              <a:gd name="T109" fmla="*/ 440826 h 3389313"/>
              <a:gd name="T110" fmla="*/ 1010603 w 2792413"/>
              <a:gd name="T111" fmla="*/ 336019 h 3389313"/>
              <a:gd name="T112" fmla="*/ 1081405 w 2792413"/>
              <a:gd name="T113" fmla="*/ 168327 h 3389313"/>
              <a:gd name="T114" fmla="*/ 1152525 w 2792413"/>
              <a:gd name="T115" fmla="*/ 89245 h 3389313"/>
              <a:gd name="T116" fmla="*/ 1242060 w 2792413"/>
              <a:gd name="T117" fmla="*/ 32713 h 3389313"/>
              <a:gd name="T118" fmla="*/ 1348105 w 2792413"/>
              <a:gd name="T119" fmla="*/ 3494 h 3389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2413" h="3389313">
                <a:moveTo>
                  <a:pt x="520700" y="2665413"/>
                </a:moveTo>
                <a:lnTo>
                  <a:pt x="2271713" y="2665413"/>
                </a:lnTo>
                <a:lnTo>
                  <a:pt x="2258063" y="3389313"/>
                </a:lnTo>
                <a:lnTo>
                  <a:pt x="534985" y="3389313"/>
                </a:lnTo>
                <a:lnTo>
                  <a:pt x="520700" y="2665413"/>
                </a:lnTo>
                <a:close/>
                <a:moveTo>
                  <a:pt x="0" y="2312988"/>
                </a:moveTo>
                <a:lnTo>
                  <a:pt x="2792413" y="2312988"/>
                </a:lnTo>
                <a:lnTo>
                  <a:pt x="2504058" y="3016251"/>
                </a:lnTo>
                <a:lnTo>
                  <a:pt x="2343366" y="3016251"/>
                </a:lnTo>
                <a:lnTo>
                  <a:pt x="2351623" y="2575798"/>
                </a:lnTo>
                <a:lnTo>
                  <a:pt x="440790" y="2575798"/>
                </a:lnTo>
                <a:lnTo>
                  <a:pt x="449047" y="3016251"/>
                </a:lnTo>
                <a:lnTo>
                  <a:pt x="288355" y="3016251"/>
                </a:lnTo>
                <a:lnTo>
                  <a:pt x="0" y="2312988"/>
                </a:lnTo>
                <a:close/>
                <a:moveTo>
                  <a:pt x="1131065" y="1087438"/>
                </a:moveTo>
                <a:lnTo>
                  <a:pt x="1131065" y="1087755"/>
                </a:lnTo>
                <a:lnTo>
                  <a:pt x="1131700" y="1087438"/>
                </a:lnTo>
                <a:lnTo>
                  <a:pt x="1133287" y="1104890"/>
                </a:lnTo>
                <a:lnTo>
                  <a:pt x="1135826" y="1125198"/>
                </a:lnTo>
                <a:lnTo>
                  <a:pt x="1138683" y="1148044"/>
                </a:lnTo>
                <a:lnTo>
                  <a:pt x="1142492" y="1173112"/>
                </a:lnTo>
                <a:lnTo>
                  <a:pt x="1147253" y="1201035"/>
                </a:lnTo>
                <a:lnTo>
                  <a:pt x="1153284" y="1231179"/>
                </a:lnTo>
                <a:lnTo>
                  <a:pt x="1160267" y="1262910"/>
                </a:lnTo>
                <a:lnTo>
                  <a:pt x="1168520" y="1297180"/>
                </a:lnTo>
                <a:lnTo>
                  <a:pt x="1178042" y="1333670"/>
                </a:lnTo>
                <a:lnTo>
                  <a:pt x="1183439" y="1352074"/>
                </a:lnTo>
                <a:lnTo>
                  <a:pt x="1188835" y="1371430"/>
                </a:lnTo>
                <a:lnTo>
                  <a:pt x="1195183" y="1391103"/>
                </a:lnTo>
                <a:lnTo>
                  <a:pt x="1201531" y="1411094"/>
                </a:lnTo>
                <a:lnTo>
                  <a:pt x="1208514" y="1431719"/>
                </a:lnTo>
                <a:lnTo>
                  <a:pt x="1215497" y="1452344"/>
                </a:lnTo>
                <a:lnTo>
                  <a:pt x="1223433" y="1473921"/>
                </a:lnTo>
                <a:lnTo>
                  <a:pt x="1231685" y="1495498"/>
                </a:lnTo>
                <a:lnTo>
                  <a:pt x="1240573" y="1517392"/>
                </a:lnTo>
                <a:lnTo>
                  <a:pt x="1249461" y="1539604"/>
                </a:lnTo>
                <a:lnTo>
                  <a:pt x="1258983" y="1562450"/>
                </a:lnTo>
                <a:lnTo>
                  <a:pt x="1269458" y="1585296"/>
                </a:lnTo>
                <a:lnTo>
                  <a:pt x="1279932" y="1608460"/>
                </a:lnTo>
                <a:lnTo>
                  <a:pt x="1291359" y="1632258"/>
                </a:lnTo>
                <a:lnTo>
                  <a:pt x="1294851" y="1601162"/>
                </a:lnTo>
                <a:lnTo>
                  <a:pt x="1298977" y="1571018"/>
                </a:lnTo>
                <a:lnTo>
                  <a:pt x="1306913" y="1512315"/>
                </a:lnTo>
                <a:lnTo>
                  <a:pt x="1315165" y="1458373"/>
                </a:lnTo>
                <a:lnTo>
                  <a:pt x="1323101" y="1409824"/>
                </a:lnTo>
                <a:lnTo>
                  <a:pt x="1330084" y="1368574"/>
                </a:lnTo>
                <a:lnTo>
                  <a:pt x="1336115" y="1335574"/>
                </a:lnTo>
                <a:lnTo>
                  <a:pt x="1342780" y="1300670"/>
                </a:lnTo>
                <a:lnTo>
                  <a:pt x="1298025" y="1196275"/>
                </a:lnTo>
                <a:lnTo>
                  <a:pt x="1370395" y="1127736"/>
                </a:lnTo>
                <a:lnTo>
                  <a:pt x="1421817" y="1127736"/>
                </a:lnTo>
                <a:lnTo>
                  <a:pt x="1494187" y="1196275"/>
                </a:lnTo>
                <a:lnTo>
                  <a:pt x="1449749" y="1300670"/>
                </a:lnTo>
                <a:lnTo>
                  <a:pt x="1456415" y="1335574"/>
                </a:lnTo>
                <a:lnTo>
                  <a:pt x="1462128" y="1368574"/>
                </a:lnTo>
                <a:lnTo>
                  <a:pt x="1469746" y="1409824"/>
                </a:lnTo>
                <a:lnTo>
                  <a:pt x="1477364" y="1458373"/>
                </a:lnTo>
                <a:lnTo>
                  <a:pt x="1485617" y="1512315"/>
                </a:lnTo>
                <a:lnTo>
                  <a:pt x="1493869" y="1571018"/>
                </a:lnTo>
                <a:lnTo>
                  <a:pt x="1497678" y="1601162"/>
                </a:lnTo>
                <a:lnTo>
                  <a:pt x="1501170" y="1632258"/>
                </a:lnTo>
                <a:lnTo>
                  <a:pt x="1512279" y="1608460"/>
                </a:lnTo>
                <a:lnTo>
                  <a:pt x="1523072" y="1585296"/>
                </a:lnTo>
                <a:lnTo>
                  <a:pt x="1533229" y="1562450"/>
                </a:lnTo>
                <a:lnTo>
                  <a:pt x="1542751" y="1539604"/>
                </a:lnTo>
                <a:lnTo>
                  <a:pt x="1552274" y="1517392"/>
                </a:lnTo>
                <a:lnTo>
                  <a:pt x="1560844" y="1495498"/>
                </a:lnTo>
                <a:lnTo>
                  <a:pt x="1568779" y="1473921"/>
                </a:lnTo>
                <a:lnTo>
                  <a:pt x="1576715" y="1452344"/>
                </a:lnTo>
                <a:lnTo>
                  <a:pt x="1584015" y="1431719"/>
                </a:lnTo>
                <a:lnTo>
                  <a:pt x="1590681" y="1411094"/>
                </a:lnTo>
                <a:lnTo>
                  <a:pt x="1597346" y="1391103"/>
                </a:lnTo>
                <a:lnTo>
                  <a:pt x="1603377" y="1371430"/>
                </a:lnTo>
                <a:lnTo>
                  <a:pt x="1609408" y="1352074"/>
                </a:lnTo>
                <a:lnTo>
                  <a:pt x="1614487" y="1333670"/>
                </a:lnTo>
                <a:lnTo>
                  <a:pt x="1624327" y="1297180"/>
                </a:lnTo>
                <a:lnTo>
                  <a:pt x="1632262" y="1262910"/>
                </a:lnTo>
                <a:lnTo>
                  <a:pt x="1639563" y="1231179"/>
                </a:lnTo>
                <a:lnTo>
                  <a:pt x="1644959" y="1201035"/>
                </a:lnTo>
                <a:lnTo>
                  <a:pt x="1649720" y="1173112"/>
                </a:lnTo>
                <a:lnTo>
                  <a:pt x="1653846" y="1148044"/>
                </a:lnTo>
                <a:lnTo>
                  <a:pt x="1657020" y="1125198"/>
                </a:lnTo>
                <a:lnTo>
                  <a:pt x="1659242" y="1104890"/>
                </a:lnTo>
                <a:lnTo>
                  <a:pt x="1660829" y="1087438"/>
                </a:lnTo>
                <a:lnTo>
                  <a:pt x="1661464" y="1087755"/>
                </a:lnTo>
                <a:lnTo>
                  <a:pt x="1661464" y="1087438"/>
                </a:lnTo>
                <a:lnTo>
                  <a:pt x="1675430" y="1090294"/>
                </a:lnTo>
                <a:lnTo>
                  <a:pt x="1689714" y="1093784"/>
                </a:lnTo>
                <a:lnTo>
                  <a:pt x="1703998" y="1097592"/>
                </a:lnTo>
                <a:lnTo>
                  <a:pt x="1718916" y="1101400"/>
                </a:lnTo>
                <a:lnTo>
                  <a:pt x="1749705" y="1110919"/>
                </a:lnTo>
                <a:lnTo>
                  <a:pt x="1782399" y="1120756"/>
                </a:lnTo>
                <a:lnTo>
                  <a:pt x="1812871" y="1129640"/>
                </a:lnTo>
                <a:lnTo>
                  <a:pt x="1841120" y="1138208"/>
                </a:lnTo>
                <a:lnTo>
                  <a:pt x="1866831" y="1146458"/>
                </a:lnTo>
                <a:lnTo>
                  <a:pt x="1890002" y="1154390"/>
                </a:lnTo>
                <a:lnTo>
                  <a:pt x="1911269" y="1162006"/>
                </a:lnTo>
                <a:lnTo>
                  <a:pt x="1930314" y="1168987"/>
                </a:lnTo>
                <a:lnTo>
                  <a:pt x="1947454" y="1176285"/>
                </a:lnTo>
                <a:lnTo>
                  <a:pt x="1962690" y="1183266"/>
                </a:lnTo>
                <a:lnTo>
                  <a:pt x="1976021" y="1189612"/>
                </a:lnTo>
                <a:lnTo>
                  <a:pt x="1987766" y="1195958"/>
                </a:lnTo>
                <a:lnTo>
                  <a:pt x="1998240" y="1201670"/>
                </a:lnTo>
                <a:lnTo>
                  <a:pt x="2006811" y="1207381"/>
                </a:lnTo>
                <a:lnTo>
                  <a:pt x="2014111" y="1212775"/>
                </a:lnTo>
                <a:lnTo>
                  <a:pt x="2020142" y="1218487"/>
                </a:lnTo>
                <a:lnTo>
                  <a:pt x="2025221" y="1223564"/>
                </a:lnTo>
                <a:lnTo>
                  <a:pt x="2029030" y="1228641"/>
                </a:lnTo>
                <a:lnTo>
                  <a:pt x="2035061" y="1234035"/>
                </a:lnTo>
                <a:lnTo>
                  <a:pt x="2040457" y="1240064"/>
                </a:lnTo>
                <a:lnTo>
                  <a:pt x="2046170" y="1246410"/>
                </a:lnTo>
                <a:lnTo>
                  <a:pt x="2051249" y="1252756"/>
                </a:lnTo>
                <a:lnTo>
                  <a:pt x="2056010" y="1259420"/>
                </a:lnTo>
                <a:lnTo>
                  <a:pt x="2060771" y="1266401"/>
                </a:lnTo>
                <a:lnTo>
                  <a:pt x="2065215" y="1273699"/>
                </a:lnTo>
                <a:lnTo>
                  <a:pt x="2068706" y="1281631"/>
                </a:lnTo>
                <a:lnTo>
                  <a:pt x="2069976" y="1283535"/>
                </a:lnTo>
                <a:lnTo>
                  <a:pt x="2072833" y="1289564"/>
                </a:lnTo>
                <a:lnTo>
                  <a:pt x="2083942" y="1312410"/>
                </a:lnTo>
                <a:lnTo>
                  <a:pt x="2101717" y="1348584"/>
                </a:lnTo>
                <a:lnTo>
                  <a:pt x="2124889" y="1394276"/>
                </a:lnTo>
                <a:lnTo>
                  <a:pt x="2151869" y="1446950"/>
                </a:lnTo>
                <a:lnTo>
                  <a:pt x="2182341" y="1504382"/>
                </a:lnTo>
                <a:lnTo>
                  <a:pt x="2197894" y="1534210"/>
                </a:lnTo>
                <a:lnTo>
                  <a:pt x="2214399" y="1563719"/>
                </a:lnTo>
                <a:lnTo>
                  <a:pt x="2230588" y="1593229"/>
                </a:lnTo>
                <a:lnTo>
                  <a:pt x="2247093" y="1622104"/>
                </a:lnTo>
                <a:lnTo>
                  <a:pt x="2260742" y="1645902"/>
                </a:lnTo>
                <a:lnTo>
                  <a:pt x="2274073" y="1668431"/>
                </a:lnTo>
                <a:lnTo>
                  <a:pt x="2305497" y="1634479"/>
                </a:lnTo>
                <a:lnTo>
                  <a:pt x="2332478" y="1604652"/>
                </a:lnTo>
                <a:lnTo>
                  <a:pt x="2358823" y="1575460"/>
                </a:lnTo>
                <a:lnTo>
                  <a:pt x="2406752" y="1520883"/>
                </a:lnTo>
                <a:lnTo>
                  <a:pt x="2443572" y="1478046"/>
                </a:lnTo>
                <a:lnTo>
                  <a:pt x="2465157" y="1453296"/>
                </a:lnTo>
                <a:lnTo>
                  <a:pt x="2468013" y="1449805"/>
                </a:lnTo>
                <a:lnTo>
                  <a:pt x="2471822" y="1445681"/>
                </a:lnTo>
                <a:lnTo>
                  <a:pt x="2475631" y="1441555"/>
                </a:lnTo>
                <a:lnTo>
                  <a:pt x="2483567" y="1434257"/>
                </a:lnTo>
                <a:lnTo>
                  <a:pt x="2491819" y="1427276"/>
                </a:lnTo>
                <a:lnTo>
                  <a:pt x="2500390" y="1420930"/>
                </a:lnTo>
                <a:lnTo>
                  <a:pt x="2664175" y="1245141"/>
                </a:lnTo>
                <a:lnTo>
                  <a:pt x="2669254" y="1240381"/>
                </a:lnTo>
                <a:lnTo>
                  <a:pt x="2674967" y="1235939"/>
                </a:lnTo>
                <a:lnTo>
                  <a:pt x="2680681" y="1232131"/>
                </a:lnTo>
                <a:lnTo>
                  <a:pt x="2686712" y="1229275"/>
                </a:lnTo>
                <a:lnTo>
                  <a:pt x="2693060" y="1227054"/>
                </a:lnTo>
                <a:lnTo>
                  <a:pt x="2699408" y="1225150"/>
                </a:lnTo>
                <a:lnTo>
                  <a:pt x="2706074" y="1224198"/>
                </a:lnTo>
                <a:lnTo>
                  <a:pt x="2712422" y="1223247"/>
                </a:lnTo>
                <a:lnTo>
                  <a:pt x="2719088" y="1223247"/>
                </a:lnTo>
                <a:lnTo>
                  <a:pt x="2725754" y="1224198"/>
                </a:lnTo>
                <a:lnTo>
                  <a:pt x="2732419" y="1225468"/>
                </a:lnTo>
                <a:lnTo>
                  <a:pt x="2738767" y="1227371"/>
                </a:lnTo>
                <a:lnTo>
                  <a:pt x="2745116" y="1229910"/>
                </a:lnTo>
                <a:lnTo>
                  <a:pt x="2751147" y="1233400"/>
                </a:lnTo>
                <a:lnTo>
                  <a:pt x="2757178" y="1237525"/>
                </a:lnTo>
                <a:lnTo>
                  <a:pt x="2762574" y="1241968"/>
                </a:lnTo>
                <a:lnTo>
                  <a:pt x="2767335" y="1247045"/>
                </a:lnTo>
                <a:lnTo>
                  <a:pt x="2771779" y="1252756"/>
                </a:lnTo>
                <a:lnTo>
                  <a:pt x="2775270" y="1258151"/>
                </a:lnTo>
                <a:lnTo>
                  <a:pt x="2778444" y="1264497"/>
                </a:lnTo>
                <a:lnTo>
                  <a:pt x="2780666" y="1270843"/>
                </a:lnTo>
                <a:lnTo>
                  <a:pt x="2782571" y="1277189"/>
                </a:lnTo>
                <a:lnTo>
                  <a:pt x="2783840" y="1283853"/>
                </a:lnTo>
                <a:lnTo>
                  <a:pt x="2784475" y="1290199"/>
                </a:lnTo>
                <a:lnTo>
                  <a:pt x="2784475" y="1296862"/>
                </a:lnTo>
                <a:lnTo>
                  <a:pt x="2783840" y="1303526"/>
                </a:lnTo>
                <a:lnTo>
                  <a:pt x="2782253" y="1310189"/>
                </a:lnTo>
                <a:lnTo>
                  <a:pt x="2780349" y="1316535"/>
                </a:lnTo>
                <a:lnTo>
                  <a:pt x="2777492" y="1322882"/>
                </a:lnTo>
                <a:lnTo>
                  <a:pt x="2774635" y="1328911"/>
                </a:lnTo>
                <a:lnTo>
                  <a:pt x="2770509" y="1334622"/>
                </a:lnTo>
                <a:lnTo>
                  <a:pt x="2766065" y="1340334"/>
                </a:lnTo>
                <a:lnTo>
                  <a:pt x="2694964" y="1416171"/>
                </a:lnTo>
                <a:lnTo>
                  <a:pt x="2705122" y="1422200"/>
                </a:lnTo>
                <a:lnTo>
                  <a:pt x="2709883" y="1426007"/>
                </a:lnTo>
                <a:lnTo>
                  <a:pt x="2714644" y="1429815"/>
                </a:lnTo>
                <a:lnTo>
                  <a:pt x="2721310" y="1435844"/>
                </a:lnTo>
                <a:lnTo>
                  <a:pt x="2727658" y="1441873"/>
                </a:lnTo>
                <a:lnTo>
                  <a:pt x="2733689" y="1448854"/>
                </a:lnTo>
                <a:lnTo>
                  <a:pt x="2739085" y="1455517"/>
                </a:lnTo>
                <a:lnTo>
                  <a:pt x="2744481" y="1462498"/>
                </a:lnTo>
                <a:lnTo>
                  <a:pt x="2749242" y="1469478"/>
                </a:lnTo>
                <a:lnTo>
                  <a:pt x="2753686" y="1476777"/>
                </a:lnTo>
                <a:lnTo>
                  <a:pt x="2757812" y="1484392"/>
                </a:lnTo>
                <a:lnTo>
                  <a:pt x="2761621" y="1492008"/>
                </a:lnTo>
                <a:lnTo>
                  <a:pt x="2764478" y="1499940"/>
                </a:lnTo>
                <a:lnTo>
                  <a:pt x="2767335" y="1507873"/>
                </a:lnTo>
                <a:lnTo>
                  <a:pt x="2770191" y="1515806"/>
                </a:lnTo>
                <a:lnTo>
                  <a:pt x="2771779" y="1524056"/>
                </a:lnTo>
                <a:lnTo>
                  <a:pt x="2773683" y="1532306"/>
                </a:lnTo>
                <a:lnTo>
                  <a:pt x="2774953" y="1540556"/>
                </a:lnTo>
                <a:lnTo>
                  <a:pt x="2775905" y="1548806"/>
                </a:lnTo>
                <a:lnTo>
                  <a:pt x="2776222" y="1557373"/>
                </a:lnTo>
                <a:lnTo>
                  <a:pt x="2776222" y="1565623"/>
                </a:lnTo>
                <a:lnTo>
                  <a:pt x="2775905" y="1574191"/>
                </a:lnTo>
                <a:lnTo>
                  <a:pt x="2775270" y="1582441"/>
                </a:lnTo>
                <a:lnTo>
                  <a:pt x="2774000" y="1591008"/>
                </a:lnTo>
                <a:lnTo>
                  <a:pt x="2772731" y="1598941"/>
                </a:lnTo>
                <a:lnTo>
                  <a:pt x="2770826" y="1607508"/>
                </a:lnTo>
                <a:lnTo>
                  <a:pt x="2768604" y="1615758"/>
                </a:lnTo>
                <a:lnTo>
                  <a:pt x="2765430" y="1623691"/>
                </a:lnTo>
                <a:lnTo>
                  <a:pt x="2762574" y="1631624"/>
                </a:lnTo>
                <a:lnTo>
                  <a:pt x="2758765" y="1639556"/>
                </a:lnTo>
                <a:lnTo>
                  <a:pt x="2754956" y="1647489"/>
                </a:lnTo>
                <a:lnTo>
                  <a:pt x="2750194" y="1654787"/>
                </a:lnTo>
                <a:lnTo>
                  <a:pt x="2745433" y="1662085"/>
                </a:lnTo>
                <a:lnTo>
                  <a:pt x="2740355" y="1669383"/>
                </a:lnTo>
                <a:lnTo>
                  <a:pt x="2734641" y="1676364"/>
                </a:lnTo>
                <a:lnTo>
                  <a:pt x="2716549" y="1697941"/>
                </a:lnTo>
                <a:lnTo>
                  <a:pt x="2670206" y="1751249"/>
                </a:lnTo>
                <a:lnTo>
                  <a:pt x="2639417" y="1786470"/>
                </a:lnTo>
                <a:lnTo>
                  <a:pt x="2605136" y="1824865"/>
                </a:lnTo>
                <a:lnTo>
                  <a:pt x="2569586" y="1864529"/>
                </a:lnTo>
                <a:lnTo>
                  <a:pt x="2532766" y="1904827"/>
                </a:lnTo>
                <a:lnTo>
                  <a:pt x="2508325" y="1930529"/>
                </a:lnTo>
                <a:lnTo>
                  <a:pt x="2484519" y="1955914"/>
                </a:lnTo>
                <a:lnTo>
                  <a:pt x="2461030" y="1979712"/>
                </a:lnTo>
                <a:lnTo>
                  <a:pt x="2438811" y="2001606"/>
                </a:lnTo>
                <a:lnTo>
                  <a:pt x="2426115" y="2013347"/>
                </a:lnTo>
                <a:lnTo>
                  <a:pt x="2413418" y="2025087"/>
                </a:lnTo>
                <a:lnTo>
                  <a:pt x="2400722" y="2035876"/>
                </a:lnTo>
                <a:lnTo>
                  <a:pt x="2387708" y="2046664"/>
                </a:lnTo>
                <a:lnTo>
                  <a:pt x="2380090" y="2052376"/>
                </a:lnTo>
                <a:lnTo>
                  <a:pt x="2371837" y="2058405"/>
                </a:lnTo>
                <a:lnTo>
                  <a:pt x="2362314" y="2064751"/>
                </a:lnTo>
                <a:lnTo>
                  <a:pt x="2351205" y="2071414"/>
                </a:lnTo>
                <a:lnTo>
                  <a:pt x="2343904" y="2075222"/>
                </a:lnTo>
                <a:lnTo>
                  <a:pt x="2335969" y="2079347"/>
                </a:lnTo>
                <a:lnTo>
                  <a:pt x="2326447" y="2083155"/>
                </a:lnTo>
                <a:lnTo>
                  <a:pt x="2315337" y="2087280"/>
                </a:lnTo>
                <a:lnTo>
                  <a:pt x="2307719" y="2089501"/>
                </a:lnTo>
                <a:lnTo>
                  <a:pt x="2300101" y="2091405"/>
                </a:lnTo>
                <a:lnTo>
                  <a:pt x="2292801" y="2093309"/>
                </a:lnTo>
                <a:lnTo>
                  <a:pt x="2284865" y="2094578"/>
                </a:lnTo>
                <a:lnTo>
                  <a:pt x="2277565" y="2095530"/>
                </a:lnTo>
                <a:lnTo>
                  <a:pt x="2270582" y="2096164"/>
                </a:lnTo>
                <a:lnTo>
                  <a:pt x="2262964" y="2096799"/>
                </a:lnTo>
                <a:lnTo>
                  <a:pt x="2255981" y="2097116"/>
                </a:lnTo>
                <a:lnTo>
                  <a:pt x="2244871" y="2096799"/>
                </a:lnTo>
                <a:lnTo>
                  <a:pt x="2234397" y="2095530"/>
                </a:lnTo>
                <a:lnTo>
                  <a:pt x="2224557" y="2093943"/>
                </a:lnTo>
                <a:lnTo>
                  <a:pt x="2215034" y="2092357"/>
                </a:lnTo>
                <a:lnTo>
                  <a:pt x="2206147" y="2090453"/>
                </a:lnTo>
                <a:lnTo>
                  <a:pt x="2197894" y="2087597"/>
                </a:lnTo>
                <a:lnTo>
                  <a:pt x="2190593" y="2085058"/>
                </a:lnTo>
                <a:lnTo>
                  <a:pt x="2183610" y="2082520"/>
                </a:lnTo>
                <a:lnTo>
                  <a:pt x="2176945" y="2079982"/>
                </a:lnTo>
                <a:lnTo>
                  <a:pt x="2170596" y="2077126"/>
                </a:lnTo>
                <a:lnTo>
                  <a:pt x="2159487" y="2071097"/>
                </a:lnTo>
                <a:lnTo>
                  <a:pt x="2149647" y="2065385"/>
                </a:lnTo>
                <a:lnTo>
                  <a:pt x="2140759" y="2059674"/>
                </a:lnTo>
                <a:lnTo>
                  <a:pt x="2133141" y="2053962"/>
                </a:lnTo>
                <a:lnTo>
                  <a:pt x="2125841" y="2048251"/>
                </a:lnTo>
                <a:lnTo>
                  <a:pt x="2119175" y="2043174"/>
                </a:lnTo>
                <a:lnTo>
                  <a:pt x="2113462" y="2037779"/>
                </a:lnTo>
                <a:lnTo>
                  <a:pt x="2102670" y="2027308"/>
                </a:lnTo>
                <a:lnTo>
                  <a:pt x="2092512" y="2017154"/>
                </a:lnTo>
                <a:lnTo>
                  <a:pt x="2083307" y="2006683"/>
                </a:lnTo>
                <a:lnTo>
                  <a:pt x="2074737" y="1996847"/>
                </a:lnTo>
                <a:lnTo>
                  <a:pt x="2066167" y="1986375"/>
                </a:lnTo>
                <a:lnTo>
                  <a:pt x="2057914" y="1975904"/>
                </a:lnTo>
                <a:lnTo>
                  <a:pt x="2049979" y="1965116"/>
                </a:lnTo>
                <a:lnTo>
                  <a:pt x="2042044" y="1954010"/>
                </a:lnTo>
                <a:lnTo>
                  <a:pt x="2026490" y="1931798"/>
                </a:lnTo>
                <a:lnTo>
                  <a:pt x="2013476" y="1912125"/>
                </a:lnTo>
                <a:lnTo>
                  <a:pt x="2000462" y="1891817"/>
                </a:lnTo>
                <a:lnTo>
                  <a:pt x="1987131" y="1870557"/>
                </a:lnTo>
                <a:lnTo>
                  <a:pt x="1974117" y="1848663"/>
                </a:lnTo>
                <a:lnTo>
                  <a:pt x="1961103" y="1826769"/>
                </a:lnTo>
                <a:lnTo>
                  <a:pt x="1948089" y="1803922"/>
                </a:lnTo>
                <a:lnTo>
                  <a:pt x="1922061" y="1758547"/>
                </a:lnTo>
                <a:lnTo>
                  <a:pt x="1922061" y="2143126"/>
                </a:lnTo>
                <a:lnTo>
                  <a:pt x="1428165" y="2143126"/>
                </a:lnTo>
                <a:lnTo>
                  <a:pt x="1455462" y="1826769"/>
                </a:lnTo>
                <a:lnTo>
                  <a:pt x="1455145" y="1818519"/>
                </a:lnTo>
                <a:lnTo>
                  <a:pt x="1454510" y="1810269"/>
                </a:lnTo>
                <a:lnTo>
                  <a:pt x="1452923" y="1802653"/>
                </a:lnTo>
                <a:lnTo>
                  <a:pt x="1450701" y="1795038"/>
                </a:lnTo>
                <a:lnTo>
                  <a:pt x="1448479" y="1788057"/>
                </a:lnTo>
                <a:lnTo>
                  <a:pt x="1445623" y="1781076"/>
                </a:lnTo>
                <a:lnTo>
                  <a:pt x="1441814" y="1774730"/>
                </a:lnTo>
                <a:lnTo>
                  <a:pt x="1438005" y="1769018"/>
                </a:lnTo>
                <a:lnTo>
                  <a:pt x="1433878" y="1763941"/>
                </a:lnTo>
                <a:lnTo>
                  <a:pt x="1429434" y="1759182"/>
                </a:lnTo>
                <a:lnTo>
                  <a:pt x="1424673" y="1755057"/>
                </a:lnTo>
                <a:lnTo>
                  <a:pt x="1419595" y="1751566"/>
                </a:lnTo>
                <a:lnTo>
                  <a:pt x="1413881" y="1748711"/>
                </a:lnTo>
                <a:lnTo>
                  <a:pt x="1408485" y="1746807"/>
                </a:lnTo>
                <a:lnTo>
                  <a:pt x="1402454" y="1745538"/>
                </a:lnTo>
                <a:lnTo>
                  <a:pt x="1396423" y="1744903"/>
                </a:lnTo>
                <a:lnTo>
                  <a:pt x="1390710" y="1745538"/>
                </a:lnTo>
                <a:lnTo>
                  <a:pt x="1384679" y="1746807"/>
                </a:lnTo>
                <a:lnTo>
                  <a:pt x="1378966" y="1748711"/>
                </a:lnTo>
                <a:lnTo>
                  <a:pt x="1373570" y="1751566"/>
                </a:lnTo>
                <a:lnTo>
                  <a:pt x="1368174" y="1755057"/>
                </a:lnTo>
                <a:lnTo>
                  <a:pt x="1363412" y="1759182"/>
                </a:lnTo>
                <a:lnTo>
                  <a:pt x="1358969" y="1763941"/>
                </a:lnTo>
                <a:lnTo>
                  <a:pt x="1354842" y="1769018"/>
                </a:lnTo>
                <a:lnTo>
                  <a:pt x="1351351" y="1774730"/>
                </a:lnTo>
                <a:lnTo>
                  <a:pt x="1347542" y="1781076"/>
                </a:lnTo>
                <a:lnTo>
                  <a:pt x="1344367" y="1788057"/>
                </a:lnTo>
                <a:lnTo>
                  <a:pt x="1342146" y="1795038"/>
                </a:lnTo>
                <a:lnTo>
                  <a:pt x="1339924" y="1802653"/>
                </a:lnTo>
                <a:lnTo>
                  <a:pt x="1338971" y="1810269"/>
                </a:lnTo>
                <a:lnTo>
                  <a:pt x="1337702" y="1818519"/>
                </a:lnTo>
                <a:lnTo>
                  <a:pt x="1337384" y="1826769"/>
                </a:lnTo>
                <a:lnTo>
                  <a:pt x="1364999" y="2143126"/>
                </a:lnTo>
                <a:lnTo>
                  <a:pt x="870151" y="2143126"/>
                </a:lnTo>
                <a:lnTo>
                  <a:pt x="870151" y="1651297"/>
                </a:lnTo>
                <a:lnTo>
                  <a:pt x="869833" y="1651297"/>
                </a:lnTo>
                <a:lnTo>
                  <a:pt x="868881" y="1652249"/>
                </a:lnTo>
                <a:lnTo>
                  <a:pt x="867294" y="1653201"/>
                </a:lnTo>
                <a:lnTo>
                  <a:pt x="864755" y="1656691"/>
                </a:lnTo>
                <a:lnTo>
                  <a:pt x="861581" y="1661133"/>
                </a:lnTo>
                <a:lnTo>
                  <a:pt x="858724" y="1667162"/>
                </a:lnTo>
                <a:lnTo>
                  <a:pt x="855867" y="1674143"/>
                </a:lnTo>
                <a:lnTo>
                  <a:pt x="852376" y="1682710"/>
                </a:lnTo>
                <a:lnTo>
                  <a:pt x="848884" y="1691912"/>
                </a:lnTo>
                <a:lnTo>
                  <a:pt x="845710" y="1702701"/>
                </a:lnTo>
                <a:lnTo>
                  <a:pt x="839044" y="1726816"/>
                </a:lnTo>
                <a:lnTo>
                  <a:pt x="832061" y="1755057"/>
                </a:lnTo>
                <a:lnTo>
                  <a:pt x="824443" y="1786153"/>
                </a:lnTo>
                <a:lnTo>
                  <a:pt x="817460" y="1820423"/>
                </a:lnTo>
                <a:lnTo>
                  <a:pt x="810477" y="1856913"/>
                </a:lnTo>
                <a:lnTo>
                  <a:pt x="803811" y="1895308"/>
                </a:lnTo>
                <a:lnTo>
                  <a:pt x="797145" y="1935606"/>
                </a:lnTo>
                <a:lnTo>
                  <a:pt x="790797" y="1976221"/>
                </a:lnTo>
                <a:lnTo>
                  <a:pt x="784766" y="2018424"/>
                </a:lnTo>
                <a:lnTo>
                  <a:pt x="779688" y="2060308"/>
                </a:lnTo>
                <a:lnTo>
                  <a:pt x="774609" y="2101876"/>
                </a:lnTo>
                <a:lnTo>
                  <a:pt x="771118" y="2143126"/>
                </a:lnTo>
                <a:lnTo>
                  <a:pt x="438150" y="2143126"/>
                </a:lnTo>
                <a:lnTo>
                  <a:pt x="443864" y="2084741"/>
                </a:lnTo>
                <a:lnTo>
                  <a:pt x="449894" y="2028577"/>
                </a:lnTo>
                <a:lnTo>
                  <a:pt x="455925" y="1975269"/>
                </a:lnTo>
                <a:lnTo>
                  <a:pt x="463226" y="1923865"/>
                </a:lnTo>
                <a:lnTo>
                  <a:pt x="470209" y="1875317"/>
                </a:lnTo>
                <a:lnTo>
                  <a:pt x="478144" y="1828990"/>
                </a:lnTo>
                <a:lnTo>
                  <a:pt x="485762" y="1784884"/>
                </a:lnTo>
                <a:lnTo>
                  <a:pt x="494015" y="1742682"/>
                </a:lnTo>
                <a:lnTo>
                  <a:pt x="502585" y="1702701"/>
                </a:lnTo>
                <a:lnTo>
                  <a:pt x="511155" y="1665258"/>
                </a:lnTo>
                <a:lnTo>
                  <a:pt x="520043" y="1629085"/>
                </a:lnTo>
                <a:lnTo>
                  <a:pt x="528931" y="1595450"/>
                </a:lnTo>
                <a:lnTo>
                  <a:pt x="537818" y="1563719"/>
                </a:lnTo>
                <a:lnTo>
                  <a:pt x="547023" y="1533892"/>
                </a:lnTo>
                <a:lnTo>
                  <a:pt x="556228" y="1505969"/>
                </a:lnTo>
                <a:lnTo>
                  <a:pt x="565116" y="1479632"/>
                </a:lnTo>
                <a:lnTo>
                  <a:pt x="574638" y="1454882"/>
                </a:lnTo>
                <a:lnTo>
                  <a:pt x="583526" y="1432036"/>
                </a:lnTo>
                <a:lnTo>
                  <a:pt x="592413" y="1410777"/>
                </a:lnTo>
                <a:lnTo>
                  <a:pt x="601301" y="1391420"/>
                </a:lnTo>
                <a:lnTo>
                  <a:pt x="609871" y="1373334"/>
                </a:lnTo>
                <a:lnTo>
                  <a:pt x="618124" y="1356516"/>
                </a:lnTo>
                <a:lnTo>
                  <a:pt x="626059" y="1341920"/>
                </a:lnTo>
                <a:lnTo>
                  <a:pt x="633995" y="1327959"/>
                </a:lnTo>
                <a:lnTo>
                  <a:pt x="641930" y="1315266"/>
                </a:lnTo>
                <a:lnTo>
                  <a:pt x="648913" y="1304160"/>
                </a:lnTo>
                <a:lnTo>
                  <a:pt x="655579" y="1294324"/>
                </a:lnTo>
                <a:lnTo>
                  <a:pt x="661927" y="1285756"/>
                </a:lnTo>
                <a:lnTo>
                  <a:pt x="667641" y="1278141"/>
                </a:lnTo>
                <a:lnTo>
                  <a:pt x="673037" y="1271478"/>
                </a:lnTo>
                <a:lnTo>
                  <a:pt x="677798" y="1266083"/>
                </a:lnTo>
                <a:lnTo>
                  <a:pt x="681924" y="1261641"/>
                </a:lnTo>
                <a:lnTo>
                  <a:pt x="699065" y="1252756"/>
                </a:lnTo>
                <a:lnTo>
                  <a:pt x="717475" y="1243237"/>
                </a:lnTo>
                <a:lnTo>
                  <a:pt x="737154" y="1234035"/>
                </a:lnTo>
                <a:lnTo>
                  <a:pt x="758104" y="1224833"/>
                </a:lnTo>
                <a:lnTo>
                  <a:pt x="779688" y="1215948"/>
                </a:lnTo>
                <a:lnTo>
                  <a:pt x="801907" y="1206746"/>
                </a:lnTo>
                <a:lnTo>
                  <a:pt x="824761" y="1197227"/>
                </a:lnTo>
                <a:lnTo>
                  <a:pt x="848249" y="1188343"/>
                </a:lnTo>
                <a:lnTo>
                  <a:pt x="895544" y="1170891"/>
                </a:lnTo>
                <a:lnTo>
                  <a:pt x="942204" y="1154390"/>
                </a:lnTo>
                <a:lnTo>
                  <a:pt x="987594" y="1138525"/>
                </a:lnTo>
                <a:lnTo>
                  <a:pt x="1030445" y="1124564"/>
                </a:lnTo>
                <a:lnTo>
                  <a:pt x="1041554" y="1118217"/>
                </a:lnTo>
                <a:lnTo>
                  <a:pt x="1053299" y="1112188"/>
                </a:lnTo>
                <a:lnTo>
                  <a:pt x="1065678" y="1107111"/>
                </a:lnTo>
                <a:lnTo>
                  <a:pt x="1077740" y="1102352"/>
                </a:lnTo>
                <a:lnTo>
                  <a:pt x="1090754" y="1097909"/>
                </a:lnTo>
                <a:lnTo>
                  <a:pt x="1103768" y="1094102"/>
                </a:lnTo>
                <a:lnTo>
                  <a:pt x="1117099" y="1090294"/>
                </a:lnTo>
                <a:lnTo>
                  <a:pt x="1131065" y="1087438"/>
                </a:lnTo>
                <a:close/>
                <a:moveTo>
                  <a:pt x="1401445" y="0"/>
                </a:moveTo>
                <a:lnTo>
                  <a:pt x="1412240" y="318"/>
                </a:lnTo>
                <a:lnTo>
                  <a:pt x="1423353" y="635"/>
                </a:lnTo>
                <a:lnTo>
                  <a:pt x="1433513" y="1588"/>
                </a:lnTo>
                <a:lnTo>
                  <a:pt x="1444308" y="2223"/>
                </a:lnTo>
                <a:lnTo>
                  <a:pt x="1454786" y="3494"/>
                </a:lnTo>
                <a:lnTo>
                  <a:pt x="1465263" y="4764"/>
                </a:lnTo>
                <a:lnTo>
                  <a:pt x="1475423" y="6670"/>
                </a:lnTo>
                <a:lnTo>
                  <a:pt x="1485266" y="8575"/>
                </a:lnTo>
                <a:lnTo>
                  <a:pt x="1495426" y="10798"/>
                </a:lnTo>
                <a:lnTo>
                  <a:pt x="1505268" y="13339"/>
                </a:lnTo>
                <a:lnTo>
                  <a:pt x="1515111" y="15880"/>
                </a:lnTo>
                <a:lnTo>
                  <a:pt x="1524636" y="19056"/>
                </a:lnTo>
                <a:lnTo>
                  <a:pt x="1533843" y="22232"/>
                </a:lnTo>
                <a:lnTo>
                  <a:pt x="1543368" y="25726"/>
                </a:lnTo>
                <a:lnTo>
                  <a:pt x="1552576" y="29219"/>
                </a:lnTo>
                <a:lnTo>
                  <a:pt x="1561466" y="33030"/>
                </a:lnTo>
                <a:lnTo>
                  <a:pt x="1570356" y="37159"/>
                </a:lnTo>
                <a:lnTo>
                  <a:pt x="1578928" y="41605"/>
                </a:lnTo>
                <a:lnTo>
                  <a:pt x="1587818" y="46052"/>
                </a:lnTo>
                <a:lnTo>
                  <a:pt x="1596073" y="50816"/>
                </a:lnTo>
                <a:lnTo>
                  <a:pt x="1604646" y="55897"/>
                </a:lnTo>
                <a:lnTo>
                  <a:pt x="1612583" y="60979"/>
                </a:lnTo>
                <a:lnTo>
                  <a:pt x="1620521" y="66378"/>
                </a:lnTo>
                <a:lnTo>
                  <a:pt x="1628776" y="72095"/>
                </a:lnTo>
                <a:lnTo>
                  <a:pt x="1636078" y="77812"/>
                </a:lnTo>
                <a:lnTo>
                  <a:pt x="1644016" y="83528"/>
                </a:lnTo>
                <a:lnTo>
                  <a:pt x="1651318" y="89880"/>
                </a:lnTo>
                <a:lnTo>
                  <a:pt x="1658303" y="96232"/>
                </a:lnTo>
                <a:lnTo>
                  <a:pt x="1665606" y="102902"/>
                </a:lnTo>
                <a:lnTo>
                  <a:pt x="1672591" y="109571"/>
                </a:lnTo>
                <a:lnTo>
                  <a:pt x="1679258" y="116241"/>
                </a:lnTo>
                <a:lnTo>
                  <a:pt x="1685926" y="123546"/>
                </a:lnTo>
                <a:lnTo>
                  <a:pt x="1692593" y="130851"/>
                </a:lnTo>
                <a:lnTo>
                  <a:pt x="1698943" y="138155"/>
                </a:lnTo>
                <a:lnTo>
                  <a:pt x="1704976" y="145778"/>
                </a:lnTo>
                <a:lnTo>
                  <a:pt x="1710691" y="153400"/>
                </a:lnTo>
                <a:lnTo>
                  <a:pt x="1716723" y="161658"/>
                </a:lnTo>
                <a:lnTo>
                  <a:pt x="1722438" y="169597"/>
                </a:lnTo>
                <a:lnTo>
                  <a:pt x="1727836" y="177537"/>
                </a:lnTo>
                <a:lnTo>
                  <a:pt x="1733233" y="186113"/>
                </a:lnTo>
                <a:lnTo>
                  <a:pt x="1738313" y="194688"/>
                </a:lnTo>
                <a:lnTo>
                  <a:pt x="1743076" y="203263"/>
                </a:lnTo>
                <a:lnTo>
                  <a:pt x="1747838" y="212156"/>
                </a:lnTo>
                <a:lnTo>
                  <a:pt x="1752283" y="221048"/>
                </a:lnTo>
                <a:lnTo>
                  <a:pt x="1760856" y="239469"/>
                </a:lnTo>
                <a:lnTo>
                  <a:pt x="1768793" y="258207"/>
                </a:lnTo>
                <a:lnTo>
                  <a:pt x="1776096" y="277581"/>
                </a:lnTo>
                <a:lnTo>
                  <a:pt x="1782446" y="297272"/>
                </a:lnTo>
                <a:lnTo>
                  <a:pt x="1788161" y="317916"/>
                </a:lnTo>
                <a:lnTo>
                  <a:pt x="1792923" y="338560"/>
                </a:lnTo>
                <a:lnTo>
                  <a:pt x="1797051" y="359521"/>
                </a:lnTo>
                <a:lnTo>
                  <a:pt x="1799908" y="380800"/>
                </a:lnTo>
                <a:lnTo>
                  <a:pt x="1802448" y="402397"/>
                </a:lnTo>
                <a:lnTo>
                  <a:pt x="1804036" y="424946"/>
                </a:lnTo>
                <a:lnTo>
                  <a:pt x="1809751" y="426534"/>
                </a:lnTo>
                <a:lnTo>
                  <a:pt x="1815148" y="428758"/>
                </a:lnTo>
                <a:lnTo>
                  <a:pt x="1819911" y="431616"/>
                </a:lnTo>
                <a:lnTo>
                  <a:pt x="1825308" y="434474"/>
                </a:lnTo>
                <a:lnTo>
                  <a:pt x="1829753" y="437968"/>
                </a:lnTo>
                <a:lnTo>
                  <a:pt x="1834198" y="441144"/>
                </a:lnTo>
                <a:lnTo>
                  <a:pt x="1838326" y="445273"/>
                </a:lnTo>
                <a:lnTo>
                  <a:pt x="1842453" y="449401"/>
                </a:lnTo>
                <a:lnTo>
                  <a:pt x="1845628" y="453848"/>
                </a:lnTo>
                <a:lnTo>
                  <a:pt x="1849121" y="458612"/>
                </a:lnTo>
                <a:lnTo>
                  <a:pt x="1851978" y="463693"/>
                </a:lnTo>
                <a:lnTo>
                  <a:pt x="1854201" y="469728"/>
                </a:lnTo>
                <a:lnTo>
                  <a:pt x="1856423" y="475762"/>
                </a:lnTo>
                <a:lnTo>
                  <a:pt x="1858328" y="482114"/>
                </a:lnTo>
                <a:lnTo>
                  <a:pt x="1859916" y="488784"/>
                </a:lnTo>
                <a:lnTo>
                  <a:pt x="1860868" y="496088"/>
                </a:lnTo>
                <a:lnTo>
                  <a:pt x="1861503" y="502123"/>
                </a:lnTo>
                <a:lnTo>
                  <a:pt x="1862138" y="507839"/>
                </a:lnTo>
                <a:lnTo>
                  <a:pt x="1862138" y="513874"/>
                </a:lnTo>
                <a:lnTo>
                  <a:pt x="1861503" y="519908"/>
                </a:lnTo>
                <a:lnTo>
                  <a:pt x="1861186" y="526260"/>
                </a:lnTo>
                <a:lnTo>
                  <a:pt x="1860868" y="532294"/>
                </a:lnTo>
                <a:lnTo>
                  <a:pt x="1858963" y="544998"/>
                </a:lnTo>
                <a:lnTo>
                  <a:pt x="1856106" y="557385"/>
                </a:lnTo>
                <a:lnTo>
                  <a:pt x="1852296" y="569771"/>
                </a:lnTo>
                <a:lnTo>
                  <a:pt x="1847851" y="582157"/>
                </a:lnTo>
                <a:lnTo>
                  <a:pt x="1842771" y="593908"/>
                </a:lnTo>
                <a:lnTo>
                  <a:pt x="1836738" y="605342"/>
                </a:lnTo>
                <a:lnTo>
                  <a:pt x="1833881" y="611059"/>
                </a:lnTo>
                <a:lnTo>
                  <a:pt x="1830071" y="616140"/>
                </a:lnTo>
                <a:lnTo>
                  <a:pt x="1826578" y="621540"/>
                </a:lnTo>
                <a:lnTo>
                  <a:pt x="1823086" y="626621"/>
                </a:lnTo>
                <a:lnTo>
                  <a:pt x="1818958" y="631385"/>
                </a:lnTo>
                <a:lnTo>
                  <a:pt x="1814831" y="635831"/>
                </a:lnTo>
                <a:lnTo>
                  <a:pt x="1810703" y="640278"/>
                </a:lnTo>
                <a:lnTo>
                  <a:pt x="1806258" y="644407"/>
                </a:lnTo>
                <a:lnTo>
                  <a:pt x="1801813" y="648218"/>
                </a:lnTo>
                <a:lnTo>
                  <a:pt x="1797051" y="652029"/>
                </a:lnTo>
                <a:lnTo>
                  <a:pt x="1792288" y="655205"/>
                </a:lnTo>
                <a:lnTo>
                  <a:pt x="1787208" y="658063"/>
                </a:lnTo>
                <a:lnTo>
                  <a:pt x="1782128" y="660922"/>
                </a:lnTo>
                <a:lnTo>
                  <a:pt x="1777048" y="663145"/>
                </a:lnTo>
                <a:lnTo>
                  <a:pt x="1771651" y="681248"/>
                </a:lnTo>
                <a:lnTo>
                  <a:pt x="1766571" y="699033"/>
                </a:lnTo>
                <a:lnTo>
                  <a:pt x="1760538" y="716501"/>
                </a:lnTo>
                <a:lnTo>
                  <a:pt x="1754188" y="733969"/>
                </a:lnTo>
                <a:lnTo>
                  <a:pt x="1747521" y="751437"/>
                </a:lnTo>
                <a:lnTo>
                  <a:pt x="1740218" y="768587"/>
                </a:lnTo>
                <a:lnTo>
                  <a:pt x="1732598" y="785420"/>
                </a:lnTo>
                <a:lnTo>
                  <a:pt x="1724661" y="801618"/>
                </a:lnTo>
                <a:lnTo>
                  <a:pt x="1716406" y="817497"/>
                </a:lnTo>
                <a:lnTo>
                  <a:pt x="1707516" y="833695"/>
                </a:lnTo>
                <a:lnTo>
                  <a:pt x="1698308" y="848940"/>
                </a:lnTo>
                <a:lnTo>
                  <a:pt x="1688148" y="863867"/>
                </a:lnTo>
                <a:lnTo>
                  <a:pt x="1677988" y="878159"/>
                </a:lnTo>
                <a:lnTo>
                  <a:pt x="1667511" y="892451"/>
                </a:lnTo>
                <a:lnTo>
                  <a:pt x="1656716" y="905790"/>
                </a:lnTo>
                <a:lnTo>
                  <a:pt x="1644968" y="918811"/>
                </a:lnTo>
                <a:lnTo>
                  <a:pt x="1633221" y="931515"/>
                </a:lnTo>
                <a:lnTo>
                  <a:pt x="1620838" y="943266"/>
                </a:lnTo>
                <a:lnTo>
                  <a:pt x="1607821" y="954382"/>
                </a:lnTo>
                <a:lnTo>
                  <a:pt x="1594803" y="964863"/>
                </a:lnTo>
                <a:lnTo>
                  <a:pt x="1581151" y="974709"/>
                </a:lnTo>
                <a:lnTo>
                  <a:pt x="1567181" y="983919"/>
                </a:lnTo>
                <a:lnTo>
                  <a:pt x="1552576" y="992176"/>
                </a:lnTo>
                <a:lnTo>
                  <a:pt x="1545273" y="996305"/>
                </a:lnTo>
                <a:lnTo>
                  <a:pt x="1537336" y="1000116"/>
                </a:lnTo>
                <a:lnTo>
                  <a:pt x="1530033" y="1003610"/>
                </a:lnTo>
                <a:lnTo>
                  <a:pt x="1522096" y="1006786"/>
                </a:lnTo>
                <a:lnTo>
                  <a:pt x="1513841" y="1010279"/>
                </a:lnTo>
                <a:lnTo>
                  <a:pt x="1506221" y="1012820"/>
                </a:lnTo>
                <a:lnTo>
                  <a:pt x="1497966" y="1015679"/>
                </a:lnTo>
                <a:lnTo>
                  <a:pt x="1489711" y="1017902"/>
                </a:lnTo>
                <a:lnTo>
                  <a:pt x="1481456" y="1020443"/>
                </a:lnTo>
                <a:lnTo>
                  <a:pt x="1473201" y="1022348"/>
                </a:lnTo>
                <a:lnTo>
                  <a:pt x="1464628" y="1024254"/>
                </a:lnTo>
                <a:lnTo>
                  <a:pt x="1455738" y="1025842"/>
                </a:lnTo>
                <a:lnTo>
                  <a:pt x="1447166" y="1027112"/>
                </a:lnTo>
                <a:lnTo>
                  <a:pt x="1438276" y="1028383"/>
                </a:lnTo>
                <a:lnTo>
                  <a:pt x="1429068" y="1029018"/>
                </a:lnTo>
                <a:lnTo>
                  <a:pt x="1419860" y="1029971"/>
                </a:lnTo>
                <a:lnTo>
                  <a:pt x="1410653" y="1030288"/>
                </a:lnTo>
                <a:lnTo>
                  <a:pt x="1401445" y="1030288"/>
                </a:lnTo>
                <a:lnTo>
                  <a:pt x="1391920" y="1030288"/>
                </a:lnTo>
                <a:lnTo>
                  <a:pt x="1382713" y="1029971"/>
                </a:lnTo>
                <a:lnTo>
                  <a:pt x="1373823" y="1029018"/>
                </a:lnTo>
                <a:lnTo>
                  <a:pt x="1364933" y="1028383"/>
                </a:lnTo>
                <a:lnTo>
                  <a:pt x="1356043" y="1027112"/>
                </a:lnTo>
                <a:lnTo>
                  <a:pt x="1347153" y="1025842"/>
                </a:lnTo>
                <a:lnTo>
                  <a:pt x="1338580" y="1024254"/>
                </a:lnTo>
                <a:lnTo>
                  <a:pt x="1330008" y="1022348"/>
                </a:lnTo>
                <a:lnTo>
                  <a:pt x="1321753" y="1020443"/>
                </a:lnTo>
                <a:lnTo>
                  <a:pt x="1313180" y="1018219"/>
                </a:lnTo>
                <a:lnTo>
                  <a:pt x="1305243" y="1015679"/>
                </a:lnTo>
                <a:lnTo>
                  <a:pt x="1297305" y="1013138"/>
                </a:lnTo>
                <a:lnTo>
                  <a:pt x="1289050" y="1010279"/>
                </a:lnTo>
                <a:lnTo>
                  <a:pt x="1281430" y="1007104"/>
                </a:lnTo>
                <a:lnTo>
                  <a:pt x="1273493" y="1003928"/>
                </a:lnTo>
                <a:lnTo>
                  <a:pt x="1266190" y="1000434"/>
                </a:lnTo>
                <a:lnTo>
                  <a:pt x="1250950" y="992812"/>
                </a:lnTo>
                <a:lnTo>
                  <a:pt x="1236345" y="984554"/>
                </a:lnTo>
                <a:lnTo>
                  <a:pt x="1222693" y="975344"/>
                </a:lnTo>
                <a:lnTo>
                  <a:pt x="1209040" y="965498"/>
                </a:lnTo>
                <a:lnTo>
                  <a:pt x="1196023" y="955017"/>
                </a:lnTo>
                <a:lnTo>
                  <a:pt x="1183005" y="943901"/>
                </a:lnTo>
                <a:lnTo>
                  <a:pt x="1170623" y="932150"/>
                </a:lnTo>
                <a:lnTo>
                  <a:pt x="1158875" y="919764"/>
                </a:lnTo>
                <a:lnTo>
                  <a:pt x="1147128" y="907378"/>
                </a:lnTo>
                <a:lnTo>
                  <a:pt x="1136333" y="893721"/>
                </a:lnTo>
                <a:lnTo>
                  <a:pt x="1125538" y="879747"/>
                </a:lnTo>
                <a:lnTo>
                  <a:pt x="1115695" y="865455"/>
                </a:lnTo>
                <a:lnTo>
                  <a:pt x="1105853" y="850845"/>
                </a:lnTo>
                <a:lnTo>
                  <a:pt x="1096645" y="835601"/>
                </a:lnTo>
                <a:lnTo>
                  <a:pt x="1087755" y="820038"/>
                </a:lnTo>
                <a:lnTo>
                  <a:pt x="1079183" y="803841"/>
                </a:lnTo>
                <a:lnTo>
                  <a:pt x="1070928" y="787643"/>
                </a:lnTo>
                <a:lnTo>
                  <a:pt x="1063625" y="770811"/>
                </a:lnTo>
                <a:lnTo>
                  <a:pt x="1056323" y="753978"/>
                </a:lnTo>
                <a:lnTo>
                  <a:pt x="1049655" y="737145"/>
                </a:lnTo>
                <a:lnTo>
                  <a:pt x="1043305" y="719677"/>
                </a:lnTo>
                <a:lnTo>
                  <a:pt x="1037273" y="702209"/>
                </a:lnTo>
                <a:lnTo>
                  <a:pt x="1031558" y="684106"/>
                </a:lnTo>
                <a:lnTo>
                  <a:pt x="1026795" y="666321"/>
                </a:lnTo>
                <a:lnTo>
                  <a:pt x="1020763" y="664415"/>
                </a:lnTo>
                <a:lnTo>
                  <a:pt x="1015365" y="662827"/>
                </a:lnTo>
                <a:lnTo>
                  <a:pt x="1009650" y="659969"/>
                </a:lnTo>
                <a:lnTo>
                  <a:pt x="1004253" y="657110"/>
                </a:lnTo>
                <a:lnTo>
                  <a:pt x="998855" y="653617"/>
                </a:lnTo>
                <a:lnTo>
                  <a:pt x="993775" y="650441"/>
                </a:lnTo>
                <a:lnTo>
                  <a:pt x="989013" y="646312"/>
                </a:lnTo>
                <a:lnTo>
                  <a:pt x="984250" y="642183"/>
                </a:lnTo>
                <a:lnTo>
                  <a:pt x="979805" y="637737"/>
                </a:lnTo>
                <a:lnTo>
                  <a:pt x="975360" y="632973"/>
                </a:lnTo>
                <a:lnTo>
                  <a:pt x="970598" y="627891"/>
                </a:lnTo>
                <a:lnTo>
                  <a:pt x="966788" y="622492"/>
                </a:lnTo>
                <a:lnTo>
                  <a:pt x="962978" y="617411"/>
                </a:lnTo>
                <a:lnTo>
                  <a:pt x="959168" y="611376"/>
                </a:lnTo>
                <a:lnTo>
                  <a:pt x="955358" y="605660"/>
                </a:lnTo>
                <a:lnTo>
                  <a:pt x="952500" y="599625"/>
                </a:lnTo>
                <a:lnTo>
                  <a:pt x="949325" y="593591"/>
                </a:lnTo>
                <a:lnTo>
                  <a:pt x="946468" y="587239"/>
                </a:lnTo>
                <a:lnTo>
                  <a:pt x="943610" y="580887"/>
                </a:lnTo>
                <a:lnTo>
                  <a:pt x="941388" y="574535"/>
                </a:lnTo>
                <a:lnTo>
                  <a:pt x="939165" y="567865"/>
                </a:lnTo>
                <a:lnTo>
                  <a:pt x="937260" y="561196"/>
                </a:lnTo>
                <a:lnTo>
                  <a:pt x="935355" y="554526"/>
                </a:lnTo>
                <a:lnTo>
                  <a:pt x="934085" y="547857"/>
                </a:lnTo>
                <a:lnTo>
                  <a:pt x="932815" y="541505"/>
                </a:lnTo>
                <a:lnTo>
                  <a:pt x="931863" y="534835"/>
                </a:lnTo>
                <a:lnTo>
                  <a:pt x="930910" y="528166"/>
                </a:lnTo>
                <a:lnTo>
                  <a:pt x="930593" y="521496"/>
                </a:lnTo>
                <a:lnTo>
                  <a:pt x="930275" y="515144"/>
                </a:lnTo>
                <a:lnTo>
                  <a:pt x="930275" y="508792"/>
                </a:lnTo>
                <a:lnTo>
                  <a:pt x="930593" y="502440"/>
                </a:lnTo>
                <a:lnTo>
                  <a:pt x="931228" y="496088"/>
                </a:lnTo>
                <a:lnTo>
                  <a:pt x="932498" y="488148"/>
                </a:lnTo>
                <a:lnTo>
                  <a:pt x="934403" y="480526"/>
                </a:lnTo>
                <a:lnTo>
                  <a:pt x="936625" y="473539"/>
                </a:lnTo>
                <a:lnTo>
                  <a:pt x="939165" y="466869"/>
                </a:lnTo>
                <a:lnTo>
                  <a:pt x="942023" y="460835"/>
                </a:lnTo>
                <a:lnTo>
                  <a:pt x="945515" y="455436"/>
                </a:lnTo>
                <a:lnTo>
                  <a:pt x="949325" y="450037"/>
                </a:lnTo>
                <a:lnTo>
                  <a:pt x="953770" y="445273"/>
                </a:lnTo>
                <a:lnTo>
                  <a:pt x="958215" y="440826"/>
                </a:lnTo>
                <a:lnTo>
                  <a:pt x="962978" y="437015"/>
                </a:lnTo>
                <a:lnTo>
                  <a:pt x="968058" y="433204"/>
                </a:lnTo>
                <a:lnTo>
                  <a:pt x="973773" y="430345"/>
                </a:lnTo>
                <a:lnTo>
                  <a:pt x="979805" y="427805"/>
                </a:lnTo>
                <a:lnTo>
                  <a:pt x="985520" y="425264"/>
                </a:lnTo>
                <a:lnTo>
                  <a:pt x="992188" y="423358"/>
                </a:lnTo>
                <a:lnTo>
                  <a:pt x="998855" y="421453"/>
                </a:lnTo>
                <a:lnTo>
                  <a:pt x="1000443" y="399538"/>
                </a:lnTo>
                <a:lnTo>
                  <a:pt x="1002983" y="377942"/>
                </a:lnTo>
                <a:lnTo>
                  <a:pt x="1006475" y="356663"/>
                </a:lnTo>
                <a:lnTo>
                  <a:pt x="1010603" y="336019"/>
                </a:lnTo>
                <a:lnTo>
                  <a:pt x="1015365" y="315057"/>
                </a:lnTo>
                <a:lnTo>
                  <a:pt x="1020763" y="295049"/>
                </a:lnTo>
                <a:lnTo>
                  <a:pt x="1027748" y="275358"/>
                </a:lnTo>
                <a:lnTo>
                  <a:pt x="1034733" y="256302"/>
                </a:lnTo>
                <a:lnTo>
                  <a:pt x="1042353" y="237564"/>
                </a:lnTo>
                <a:lnTo>
                  <a:pt x="1051243" y="219143"/>
                </a:lnTo>
                <a:lnTo>
                  <a:pt x="1060768" y="201675"/>
                </a:lnTo>
                <a:lnTo>
                  <a:pt x="1065530" y="193417"/>
                </a:lnTo>
                <a:lnTo>
                  <a:pt x="1070610" y="184842"/>
                </a:lnTo>
                <a:lnTo>
                  <a:pt x="1076008" y="176585"/>
                </a:lnTo>
                <a:lnTo>
                  <a:pt x="1081405" y="168327"/>
                </a:lnTo>
                <a:lnTo>
                  <a:pt x="1087120" y="160070"/>
                </a:lnTo>
                <a:lnTo>
                  <a:pt x="1092835" y="152447"/>
                </a:lnTo>
                <a:lnTo>
                  <a:pt x="1098868" y="144507"/>
                </a:lnTo>
                <a:lnTo>
                  <a:pt x="1104900" y="137202"/>
                </a:lnTo>
                <a:lnTo>
                  <a:pt x="1111250" y="129580"/>
                </a:lnTo>
                <a:lnTo>
                  <a:pt x="1117600" y="122593"/>
                </a:lnTo>
                <a:lnTo>
                  <a:pt x="1124268" y="115606"/>
                </a:lnTo>
                <a:lnTo>
                  <a:pt x="1131253" y="108619"/>
                </a:lnTo>
                <a:lnTo>
                  <a:pt x="1137920" y="101949"/>
                </a:lnTo>
                <a:lnTo>
                  <a:pt x="1144905" y="95597"/>
                </a:lnTo>
                <a:lnTo>
                  <a:pt x="1152525" y="89245"/>
                </a:lnTo>
                <a:lnTo>
                  <a:pt x="1159828" y="82893"/>
                </a:lnTo>
                <a:lnTo>
                  <a:pt x="1167130" y="76859"/>
                </a:lnTo>
                <a:lnTo>
                  <a:pt x="1175068" y="71460"/>
                </a:lnTo>
                <a:lnTo>
                  <a:pt x="1183005" y="65743"/>
                </a:lnTo>
                <a:lnTo>
                  <a:pt x="1190943" y="60661"/>
                </a:lnTo>
                <a:lnTo>
                  <a:pt x="1198880" y="55262"/>
                </a:lnTo>
                <a:lnTo>
                  <a:pt x="1207453" y="50498"/>
                </a:lnTo>
                <a:lnTo>
                  <a:pt x="1216025" y="45734"/>
                </a:lnTo>
                <a:lnTo>
                  <a:pt x="1224598" y="41288"/>
                </a:lnTo>
                <a:lnTo>
                  <a:pt x="1233170" y="36841"/>
                </a:lnTo>
                <a:lnTo>
                  <a:pt x="1242060" y="32713"/>
                </a:lnTo>
                <a:lnTo>
                  <a:pt x="1250950" y="28902"/>
                </a:lnTo>
                <a:lnTo>
                  <a:pt x="1260158" y="25408"/>
                </a:lnTo>
                <a:lnTo>
                  <a:pt x="1269365" y="21914"/>
                </a:lnTo>
                <a:lnTo>
                  <a:pt x="1278890" y="19056"/>
                </a:lnTo>
                <a:lnTo>
                  <a:pt x="1288415" y="15880"/>
                </a:lnTo>
                <a:lnTo>
                  <a:pt x="1297940" y="13339"/>
                </a:lnTo>
                <a:lnTo>
                  <a:pt x="1307783" y="10798"/>
                </a:lnTo>
                <a:lnTo>
                  <a:pt x="1317625" y="8575"/>
                </a:lnTo>
                <a:lnTo>
                  <a:pt x="1327785" y="6670"/>
                </a:lnTo>
                <a:lnTo>
                  <a:pt x="1337945" y="4764"/>
                </a:lnTo>
                <a:lnTo>
                  <a:pt x="1348105" y="3494"/>
                </a:lnTo>
                <a:lnTo>
                  <a:pt x="1358583" y="2223"/>
                </a:lnTo>
                <a:lnTo>
                  <a:pt x="1369060" y="1588"/>
                </a:lnTo>
                <a:lnTo>
                  <a:pt x="1379855" y="635"/>
                </a:lnTo>
                <a:lnTo>
                  <a:pt x="1390650" y="318"/>
                </a:lnTo>
                <a:lnTo>
                  <a:pt x="1401445" y="0"/>
                </a:lnTo>
                <a:close/>
              </a:path>
            </a:pathLst>
          </a:custGeom>
          <a:solidFill>
            <a:srgbClr val="C00000"/>
          </a:solidFill>
          <a:ln>
            <a:noFill/>
          </a:ln>
        </p:spPr>
        <p:txBody>
          <a:bodyPr anchor="ctr">
            <a:scene3d>
              <a:camera prst="orthographicFront"/>
              <a:lightRig rig="threePt" dir="t"/>
            </a:scene3d>
            <a:sp3d>
              <a:contourClr>
                <a:srgbClr val="FFFFFF"/>
              </a:contourClr>
            </a:sp3d>
          </a:bodyPr>
          <a:lstStyle/>
          <a:p>
            <a:pPr algn="ctr">
              <a:defRPr/>
            </a:pPr>
            <a:endParaRPr lang="zh-CN" altLang="en-US" dirty="0">
              <a:solidFill>
                <a:srgbClr val="A11752"/>
              </a:solidFill>
              <a:latin typeface="汉仪君黑-45简" panose="020B0604020202020204" charset="-122"/>
              <a:ea typeface="汉仪君黑-45简" panose="020B0604020202020204"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09099888"/>
          <p:cNvPicPr>
            <a:picLocks noChangeAspect="1"/>
          </p:cNvPicPr>
          <p:nvPr/>
        </p:nvPicPr>
        <p:blipFill>
          <a:blip r:embed="rId4" cstate="print"/>
          <a:srcRect/>
          <a:stretch>
            <a:fillRect/>
          </a:stretch>
        </p:blipFill>
        <p:spPr>
          <a:xfrm>
            <a:off x="0" y="1270"/>
            <a:ext cx="12192000" cy="6856730"/>
          </a:xfrm>
          <a:prstGeom prst="rect">
            <a:avLst/>
          </a:prstGeom>
        </p:spPr>
      </p:pic>
      <p:sp>
        <p:nvSpPr>
          <p:cNvPr id="7" name="文本框 6"/>
          <p:cNvSpPr txBox="1"/>
          <p:nvPr/>
        </p:nvSpPr>
        <p:spPr>
          <a:xfrm>
            <a:off x="1802765" y="3080385"/>
            <a:ext cx="8931910" cy="1014730"/>
          </a:xfrm>
          <a:prstGeom prst="rect">
            <a:avLst/>
          </a:prstGeom>
          <a:noFill/>
        </p:spPr>
        <p:txBody>
          <a:bodyPr wrap="square" rtlCol="0">
            <a:spAutoFit/>
          </a:bodyPr>
          <a:lstStyle/>
          <a:p>
            <a:pPr algn="ctr"/>
            <a:r>
              <a:rPr kumimoji="1" lang="zh-CN" altLang="zh-CN" sz="6000" b="1" dirty="0">
                <a:solidFill>
                  <a:srgbClr val="C00000"/>
                </a:solidFill>
                <a:latin typeface="汉仪君黑-45简" panose="020B0604020202020204" charset="-122"/>
                <a:ea typeface="汉仪君黑-45简" panose="020B0604020202020204" charset="-122"/>
                <a:cs typeface="汉仪君黑-45简" panose="020B0604020202020204" charset="-122"/>
                <a:sym typeface="汉仪君黑-45简" panose="020B0604020202020204" charset="-122"/>
              </a:rPr>
              <a:t>科技型中小企业入库流程</a:t>
            </a:r>
          </a:p>
        </p:txBody>
      </p:sp>
      <p:sp>
        <p:nvSpPr>
          <p:cNvPr id="8" name="圆角矩形 7"/>
          <p:cNvSpPr/>
          <p:nvPr/>
        </p:nvSpPr>
        <p:spPr>
          <a:xfrm>
            <a:off x="5243987" y="1587163"/>
            <a:ext cx="2048719" cy="71763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dirty="0">
                <a:solidFill>
                  <a:srgbClr val="FED8A0"/>
                </a:solidFill>
                <a:latin typeface="汉仪君黑-45简" panose="020B0604020202020204" charset="-122"/>
                <a:ea typeface="汉仪君黑-45简" panose="020B0604020202020204" charset="-122"/>
                <a:cs typeface="汉仪君黑-45简" panose="020B0604020202020204" charset="-122"/>
              </a:rPr>
              <a:t>第二章</a:t>
            </a:r>
          </a:p>
        </p:txBody>
      </p:sp>
      <p:pic>
        <p:nvPicPr>
          <p:cNvPr id="11" name="图片"/>
          <p:cNvPicPr>
            <a:picLocks noChangeAspect="1"/>
          </p:cNvPicPr>
          <p:nvPr>
            <p:custDataLst>
              <p:tags r:id="rId1"/>
            </p:custDataLst>
          </p:nvPr>
        </p:nvPicPr>
        <p:blipFill>
          <a:blip r:embed="rId5" cstate="print"/>
          <a:stretch>
            <a:fillRect/>
          </a:stretch>
        </p:blipFill>
        <p:spPr>
          <a:xfrm>
            <a:off x="2583117" y="2495442"/>
            <a:ext cx="7370545" cy="5848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13460" y="481330"/>
            <a:ext cx="3783330" cy="398780"/>
          </a:xfrm>
          <a:prstGeom prst="rect">
            <a:avLst/>
          </a:prstGeom>
          <a:noFill/>
        </p:spPr>
        <p:txBody>
          <a:bodyPr wrap="square" rtlCol="0">
            <a:spAutoFit/>
          </a:bodyPr>
          <a:lstStyle/>
          <a:p>
            <a:pPr lvl="0" algn="dist" defTabSz="1219200">
              <a:defRPr/>
            </a:pPr>
            <a:r>
              <a:rPr kumimoji="1" lang="zh-CN" altLang="en-US" sz="2000" dirty="0">
                <a:solidFill>
                  <a:srgbClr val="BD0102"/>
                </a:solidFill>
                <a:latin typeface="汉仪君黑-45简" panose="020B0604020202020204" charset="-122"/>
                <a:ea typeface="汉仪君黑-45简" panose="020B0604020202020204" charset="-122"/>
                <a:cs typeface="汉仪君黑-45简" panose="020B0604020202020204" charset="-122"/>
                <a:sym typeface="+mn-ea"/>
              </a:rPr>
              <a:t>科技型中小企业申报流程</a:t>
            </a:r>
          </a:p>
        </p:txBody>
      </p:sp>
      <p:grpSp>
        <p:nvGrpSpPr>
          <p:cNvPr id="7" name="组合 6"/>
          <p:cNvGrpSpPr/>
          <p:nvPr/>
        </p:nvGrpSpPr>
        <p:grpSpPr>
          <a:xfrm>
            <a:off x="321310" y="268605"/>
            <a:ext cx="11435715" cy="695960"/>
            <a:chOff x="750" y="523"/>
            <a:chExt cx="18009" cy="1096"/>
          </a:xfrm>
        </p:grpSpPr>
        <p:sp>
          <p:nvSpPr>
            <p:cNvPr id="33" name="星形: 五角 18"/>
            <p:cNvSpPr/>
            <p:nvPr/>
          </p:nvSpPr>
          <p:spPr>
            <a:xfrm>
              <a:off x="750" y="523"/>
              <a:ext cx="1206" cy="1096"/>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君黑-45简" panose="020B0604020202020204" charset="-122"/>
                <a:ea typeface="汉仪君黑-45简" panose="020B0604020202020204" charset="-122"/>
                <a:cs typeface="汉仪君黑-45简" panose="020B0604020202020204" charset="-122"/>
              </a:endParaRPr>
            </a:p>
          </p:txBody>
        </p:sp>
        <p:cxnSp>
          <p:nvCxnSpPr>
            <p:cNvPr id="34" name="直接连接符 20"/>
            <p:cNvCxnSpPr/>
            <p:nvPr/>
          </p:nvCxnSpPr>
          <p:spPr>
            <a:xfrm>
              <a:off x="1840" y="1486"/>
              <a:ext cx="16919" cy="0"/>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7883" y="1210"/>
              <a:ext cx="10839" cy="0"/>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grpSp>
      <p:sp>
        <p:nvSpPr>
          <p:cNvPr id="3" name="文本框 2"/>
          <p:cNvSpPr txBox="1"/>
          <p:nvPr/>
        </p:nvSpPr>
        <p:spPr>
          <a:xfrm>
            <a:off x="1528445" y="2700020"/>
            <a:ext cx="2586355" cy="2749550"/>
          </a:xfrm>
          <a:prstGeom prst="rect">
            <a:avLst/>
          </a:prstGeom>
          <a:noFill/>
        </p:spPr>
        <p:txBody>
          <a:bodyPr wrap="square" rtlCol="0" anchor="t">
            <a:spAutoFit/>
          </a:bodyPr>
          <a:lstStyle/>
          <a:p>
            <a:pPr>
              <a:lnSpc>
                <a:spcPct val="120000"/>
              </a:lnSpc>
            </a:pPr>
            <a:r>
              <a:rPr lang="zh-CN" altLang="en-US" sz="2400" dirty="0">
                <a:solidFill>
                  <a:schemeClr val="tx1">
                    <a:lumMod val="75000"/>
                    <a:lumOff val="25000"/>
                  </a:schemeClr>
                </a:solidFill>
                <a:latin typeface="汉仪君黑-45简" panose="020B0604020202020204" charset="-122"/>
                <a:ea typeface="汉仪君黑-45简" panose="020B0604020202020204" charset="-122"/>
                <a:cs typeface="+mn-ea"/>
                <a:sym typeface="汉仪君黑-45简" panose="020B0604020202020204" charset="-122"/>
              </a:rPr>
              <a:t>打开浏览器，搜索“科学技术部政务服务平台”，点击“热点服务”中的【科技型中小企业评价】。</a:t>
            </a:r>
          </a:p>
        </p:txBody>
      </p:sp>
      <p:pic>
        <p:nvPicPr>
          <p:cNvPr id="5" name="图片 4"/>
          <p:cNvPicPr>
            <a:picLocks noChangeAspect="1"/>
          </p:cNvPicPr>
          <p:nvPr>
            <p:custDataLst>
              <p:tags r:id="rId1"/>
            </p:custDataLst>
          </p:nvPr>
        </p:nvPicPr>
        <p:blipFill>
          <a:blip r:embed="rId4"/>
          <a:stretch>
            <a:fillRect/>
          </a:stretch>
        </p:blipFill>
        <p:spPr>
          <a:xfrm>
            <a:off x="5340350" y="1400175"/>
            <a:ext cx="6090920" cy="4923790"/>
          </a:xfrm>
          <a:prstGeom prst="rect">
            <a:avLst/>
          </a:prstGeom>
        </p:spPr>
      </p:pic>
      <p:sp>
        <p:nvSpPr>
          <p:cNvPr id="17" name="不规则图形-3"/>
          <p:cNvSpPr/>
          <p:nvPr/>
        </p:nvSpPr>
        <p:spPr>
          <a:xfrm>
            <a:off x="1205865" y="2341245"/>
            <a:ext cx="3157855" cy="3584575"/>
          </a:xfrm>
          <a:prstGeom prst="rect">
            <a:avLst/>
          </a:prstGeom>
          <a:noFill/>
          <a:ln w="12700" cap="flat" cmpd="sng" algn="ctr">
            <a:solidFill>
              <a:srgbClr val="A20000"/>
            </a:solidFill>
            <a:prstDash val="sysDash"/>
          </a:ln>
          <a:effectLst/>
        </p:spPr>
        <p:txBody>
          <a:bodyPr rtlCol="0" anchor="ctr"/>
          <a:lstStyle/>
          <a:p>
            <a:pPr defTabSz="1219200">
              <a:lnSpc>
                <a:spcPct val="120000"/>
              </a:lnSpc>
            </a:pPr>
            <a:endParaRPr lang="zh-CN" altLang="en-US" sz="2800" kern="0" dirty="0">
              <a:latin typeface="思源黑体 CN Regular" panose="020B0500000000000000" pitchFamily="34" charset="-122"/>
              <a:ea typeface="思源黑体 CN Medium" panose="020B0600000000000000" charset="-122"/>
              <a:sym typeface="思源黑体 CN Regular" panose="020B0500000000000000" pitchFamily="34" charset="-122"/>
            </a:endParaRPr>
          </a:p>
        </p:txBody>
      </p:sp>
      <p:sp>
        <p:nvSpPr>
          <p:cNvPr id="18" name="不规则图形-20"/>
          <p:cNvSpPr/>
          <p:nvPr/>
        </p:nvSpPr>
        <p:spPr>
          <a:xfrm>
            <a:off x="1513530" y="1504959"/>
            <a:ext cx="2596371" cy="487998"/>
          </a:xfrm>
          <a:prstGeom prst="parallelogram">
            <a:avLst/>
          </a:prstGeom>
          <a:solidFill>
            <a:srgbClr val="A20000"/>
          </a:solidFill>
          <a:ln w="12700" cap="flat" cmpd="sng" algn="ctr">
            <a:noFill/>
            <a:prstDash val="solid"/>
            <a:miter lim="800000"/>
          </a:ln>
          <a:effectLst/>
        </p:spPr>
        <p:txBody>
          <a:bodyPr rtlCol="0" anchor="ctr"/>
          <a:lstStyle/>
          <a:p>
            <a:pPr algn="ctr" defTabSz="457200"/>
            <a:endParaRPr lang="zh-CN" altLang="en-US" sz="1200" kern="0" dirty="0">
              <a:solidFill>
                <a:prstClr val="white"/>
              </a:solidFill>
              <a:latin typeface="思源黑体 CN Regular" panose="020B0500000000000000" pitchFamily="34" charset="-122"/>
              <a:ea typeface="思源黑体 CN Medium" panose="020B0600000000000000" charset="-122"/>
              <a:cs typeface="+mn-ea"/>
              <a:sym typeface="思源黑体 CN Regular" panose="020B0500000000000000" pitchFamily="34" charset="-122"/>
            </a:endParaRPr>
          </a:p>
        </p:txBody>
      </p:sp>
      <p:sp>
        <p:nvSpPr>
          <p:cNvPr id="19" name="不规则图形-21"/>
          <p:cNvSpPr txBox="1"/>
          <p:nvPr/>
        </p:nvSpPr>
        <p:spPr>
          <a:xfrm>
            <a:off x="1944656" y="1564199"/>
            <a:ext cx="1907371" cy="368300"/>
          </a:xfrm>
          <a:prstGeom prst="rect">
            <a:avLst/>
          </a:prstGeom>
          <a:noFill/>
        </p:spPr>
        <p:txBody>
          <a:bodyPr wrap="square" rtlCol="0">
            <a:spAutoFit/>
          </a:bodyPr>
          <a:lstStyle/>
          <a:p>
            <a:pPr defTabSz="457200">
              <a:defRPr/>
            </a:pPr>
            <a:r>
              <a:rPr lang="en-US" altLang="zh-CN" dirty="0">
                <a:ln w="19050">
                  <a:noFill/>
                </a:ln>
                <a:solidFill>
                  <a:srgbClr val="FFFFFF"/>
                </a:solidFill>
                <a:latin typeface="思源黑体 CN Regular" panose="020B0500000000000000" pitchFamily="34" charset="-122"/>
                <a:ea typeface="思源黑体 CN Medium" panose="020B0600000000000000" charset="-122"/>
                <a:cs typeface="+mn-ea"/>
                <a:sym typeface="思源黑体 CN Regular" panose="020B0500000000000000" pitchFamily="34" charset="-122"/>
              </a:rPr>
              <a:t>1     </a:t>
            </a:r>
            <a:r>
              <a:rPr lang="zh-CN" altLang="en-US" dirty="0">
                <a:ln w="19050">
                  <a:noFill/>
                </a:ln>
                <a:solidFill>
                  <a:srgbClr val="FFFFFF"/>
                </a:solidFill>
                <a:latin typeface="思源黑体 CN Regular" panose="020B0500000000000000" pitchFamily="34" charset="-122"/>
                <a:ea typeface="思源黑体 CN Medium" panose="020B0600000000000000" charset="-122"/>
                <a:cs typeface="+mn-ea"/>
                <a:sym typeface="思源黑体 CN Regular" panose="020B0500000000000000" pitchFamily="34" charset="-122"/>
              </a:rPr>
              <a:t>申报入口</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horizontal)">
                                      <p:cBhvr>
                                        <p:cTn id="12" dur="500"/>
                                        <p:tgtEl>
                                          <p:spTgt spid="19"/>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linds(horizont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13460" y="481330"/>
            <a:ext cx="3783330" cy="398780"/>
          </a:xfrm>
          <a:prstGeom prst="rect">
            <a:avLst/>
          </a:prstGeom>
          <a:noFill/>
        </p:spPr>
        <p:txBody>
          <a:bodyPr wrap="square" rtlCol="0">
            <a:spAutoFit/>
          </a:bodyPr>
          <a:lstStyle/>
          <a:p>
            <a:pPr lvl="0" algn="dist" defTabSz="1219200">
              <a:defRPr/>
            </a:pPr>
            <a:r>
              <a:rPr kumimoji="1" lang="zh-CN" altLang="en-US" sz="2000" dirty="0">
                <a:solidFill>
                  <a:srgbClr val="BD0102"/>
                </a:solidFill>
                <a:latin typeface="汉仪君黑-45简" panose="020B0604020202020204" charset="-122"/>
                <a:ea typeface="汉仪君黑-45简" panose="020B0604020202020204" charset="-122"/>
                <a:cs typeface="汉仪君黑-45简" panose="020B0604020202020204" charset="-122"/>
                <a:sym typeface="+mn-ea"/>
              </a:rPr>
              <a:t>科技型中小企业申报流程</a:t>
            </a:r>
          </a:p>
        </p:txBody>
      </p:sp>
      <p:grpSp>
        <p:nvGrpSpPr>
          <p:cNvPr id="7" name="组合 6"/>
          <p:cNvGrpSpPr/>
          <p:nvPr/>
        </p:nvGrpSpPr>
        <p:grpSpPr>
          <a:xfrm>
            <a:off x="321310" y="268605"/>
            <a:ext cx="11435715" cy="695960"/>
            <a:chOff x="750" y="523"/>
            <a:chExt cx="18009" cy="1096"/>
          </a:xfrm>
        </p:grpSpPr>
        <p:sp>
          <p:nvSpPr>
            <p:cNvPr id="33" name="星形: 五角 18"/>
            <p:cNvSpPr/>
            <p:nvPr/>
          </p:nvSpPr>
          <p:spPr>
            <a:xfrm>
              <a:off x="750" y="523"/>
              <a:ext cx="1206" cy="1096"/>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君黑-45简" panose="020B0604020202020204" charset="-122"/>
                <a:ea typeface="汉仪君黑-45简" panose="020B0604020202020204" charset="-122"/>
                <a:cs typeface="汉仪君黑-45简" panose="020B0604020202020204" charset="-122"/>
              </a:endParaRPr>
            </a:p>
          </p:txBody>
        </p:sp>
        <p:cxnSp>
          <p:nvCxnSpPr>
            <p:cNvPr id="34" name="直接连接符 20"/>
            <p:cNvCxnSpPr/>
            <p:nvPr/>
          </p:nvCxnSpPr>
          <p:spPr>
            <a:xfrm>
              <a:off x="1840" y="1486"/>
              <a:ext cx="16919" cy="0"/>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7883" y="1210"/>
              <a:ext cx="10839" cy="0"/>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grpSp>
      <p:sp>
        <p:nvSpPr>
          <p:cNvPr id="3" name="文本框 2"/>
          <p:cNvSpPr txBox="1"/>
          <p:nvPr/>
        </p:nvSpPr>
        <p:spPr>
          <a:xfrm>
            <a:off x="1275080" y="2507615"/>
            <a:ext cx="2825115" cy="3192780"/>
          </a:xfrm>
          <a:prstGeom prst="rect">
            <a:avLst/>
          </a:prstGeom>
          <a:noFill/>
        </p:spPr>
        <p:txBody>
          <a:bodyPr wrap="square" rtlCol="0" anchor="t">
            <a:spAutoFit/>
          </a:bodyPr>
          <a:lstStyle/>
          <a:p>
            <a:pPr>
              <a:lnSpc>
                <a:spcPct val="120000"/>
              </a:lnSpc>
            </a:pPr>
            <a:r>
              <a:rPr lang="zh-CN" altLang="en-US" sz="2400" dirty="0">
                <a:solidFill>
                  <a:schemeClr val="tx1">
                    <a:lumMod val="75000"/>
                    <a:lumOff val="25000"/>
                  </a:schemeClr>
                </a:solidFill>
                <a:latin typeface="汉仪君黑-45简" panose="020B0604020202020204" charset="-122"/>
                <a:ea typeface="汉仪君黑-45简" panose="020B0604020202020204" charset="-122"/>
                <a:cs typeface="+mn-ea"/>
                <a:sym typeface="汉仪君黑-45简" panose="020B0604020202020204" charset="-122"/>
              </a:rPr>
              <a:t>进入页面后，点击【办理入口】。</a:t>
            </a:r>
          </a:p>
          <a:p>
            <a:pPr>
              <a:lnSpc>
                <a:spcPct val="120000"/>
              </a:lnSpc>
            </a:pPr>
            <a:r>
              <a:rPr lang="zh-CN" altLang="en-US" sz="2400" dirty="0">
                <a:solidFill>
                  <a:schemeClr val="tx1">
                    <a:lumMod val="75000"/>
                    <a:lumOff val="25000"/>
                  </a:schemeClr>
                </a:solidFill>
                <a:latin typeface="汉仪君黑-45简" panose="020B0604020202020204" charset="-122"/>
                <a:ea typeface="汉仪君黑-45简" panose="020B0604020202020204" charset="-122"/>
                <a:cs typeface="+mn-ea"/>
                <a:sym typeface="汉仪君黑-45简" panose="020B0604020202020204" charset="-122"/>
              </a:rPr>
              <a:t>首次申请的用户，需先点击【立即注册账号】完善自然人或单位法人信息，然后点击【注册】。</a:t>
            </a:r>
          </a:p>
        </p:txBody>
      </p:sp>
      <p:sp>
        <p:nvSpPr>
          <p:cNvPr id="17" name="不规则图形-3"/>
          <p:cNvSpPr/>
          <p:nvPr/>
        </p:nvSpPr>
        <p:spPr>
          <a:xfrm>
            <a:off x="928370" y="2341245"/>
            <a:ext cx="3435350" cy="3584575"/>
          </a:xfrm>
          <a:prstGeom prst="rect">
            <a:avLst/>
          </a:prstGeom>
          <a:noFill/>
          <a:ln w="12700" cap="flat" cmpd="sng" algn="ctr">
            <a:solidFill>
              <a:srgbClr val="A20000"/>
            </a:solidFill>
            <a:prstDash val="sysDash"/>
          </a:ln>
          <a:effectLst/>
        </p:spPr>
        <p:txBody>
          <a:bodyPr rtlCol="0" anchor="ctr"/>
          <a:lstStyle/>
          <a:p>
            <a:pPr defTabSz="1219200">
              <a:lnSpc>
                <a:spcPct val="120000"/>
              </a:lnSpc>
            </a:pPr>
            <a:endParaRPr lang="zh-CN" altLang="en-US" sz="2800" kern="0" dirty="0">
              <a:latin typeface="思源黑体 CN Regular" panose="020B0500000000000000" pitchFamily="34" charset="-122"/>
              <a:ea typeface="思源黑体 CN Medium" panose="020B0600000000000000" charset="-122"/>
              <a:sym typeface="思源黑体 CN Regular" panose="020B0500000000000000" pitchFamily="34" charset="-122"/>
            </a:endParaRPr>
          </a:p>
        </p:txBody>
      </p:sp>
      <p:sp>
        <p:nvSpPr>
          <p:cNvPr id="18" name="不规则图形-20"/>
          <p:cNvSpPr/>
          <p:nvPr/>
        </p:nvSpPr>
        <p:spPr>
          <a:xfrm>
            <a:off x="1513530" y="1504959"/>
            <a:ext cx="2596371" cy="487998"/>
          </a:xfrm>
          <a:prstGeom prst="parallelogram">
            <a:avLst/>
          </a:prstGeom>
          <a:solidFill>
            <a:srgbClr val="A20000"/>
          </a:solidFill>
          <a:ln w="12700" cap="flat" cmpd="sng" algn="ctr">
            <a:noFill/>
            <a:prstDash val="solid"/>
            <a:miter lim="800000"/>
          </a:ln>
          <a:effectLst/>
        </p:spPr>
        <p:txBody>
          <a:bodyPr rtlCol="0" anchor="ctr"/>
          <a:lstStyle/>
          <a:p>
            <a:pPr algn="ctr" defTabSz="457200"/>
            <a:endParaRPr lang="zh-CN" altLang="en-US" sz="1200" kern="0" dirty="0">
              <a:solidFill>
                <a:prstClr val="white"/>
              </a:solidFill>
              <a:latin typeface="思源黑体 CN Regular" panose="020B0500000000000000" pitchFamily="34" charset="-122"/>
              <a:ea typeface="思源黑体 CN Medium" panose="020B0600000000000000" charset="-122"/>
              <a:cs typeface="+mn-ea"/>
              <a:sym typeface="思源黑体 CN Regular" panose="020B0500000000000000" pitchFamily="34" charset="-122"/>
            </a:endParaRPr>
          </a:p>
        </p:txBody>
      </p:sp>
      <p:sp>
        <p:nvSpPr>
          <p:cNvPr id="19" name="不规则图形-21"/>
          <p:cNvSpPr txBox="1"/>
          <p:nvPr/>
        </p:nvSpPr>
        <p:spPr>
          <a:xfrm>
            <a:off x="1944656" y="1564199"/>
            <a:ext cx="1907371" cy="368300"/>
          </a:xfrm>
          <a:prstGeom prst="rect">
            <a:avLst/>
          </a:prstGeom>
          <a:noFill/>
        </p:spPr>
        <p:txBody>
          <a:bodyPr wrap="square" rtlCol="0">
            <a:spAutoFit/>
          </a:bodyPr>
          <a:lstStyle/>
          <a:p>
            <a:pPr defTabSz="457200">
              <a:defRPr/>
            </a:pPr>
            <a:r>
              <a:rPr lang="en-US" altLang="zh-CN" dirty="0">
                <a:ln w="19050">
                  <a:noFill/>
                </a:ln>
                <a:solidFill>
                  <a:srgbClr val="FFFFFF"/>
                </a:solidFill>
                <a:latin typeface="思源黑体 CN Regular" panose="020B0500000000000000" pitchFamily="34" charset="-122"/>
                <a:ea typeface="思源黑体 CN Medium" panose="020B0600000000000000" charset="-122"/>
                <a:cs typeface="+mn-ea"/>
                <a:sym typeface="思源黑体 CN Regular" panose="020B0500000000000000" pitchFamily="34" charset="-122"/>
              </a:rPr>
              <a:t>2    </a:t>
            </a:r>
            <a:r>
              <a:rPr lang="zh-CN" altLang="en-US" dirty="0">
                <a:ln w="19050">
                  <a:noFill/>
                </a:ln>
                <a:solidFill>
                  <a:srgbClr val="FFFFFF"/>
                </a:solidFill>
                <a:latin typeface="思源黑体 CN Regular" panose="020B0500000000000000" pitchFamily="34" charset="-122"/>
                <a:ea typeface="思源黑体 CN Medium" panose="020B0600000000000000" charset="-122"/>
                <a:cs typeface="+mn-ea"/>
                <a:sym typeface="思源黑体 CN Regular" panose="020B0500000000000000" pitchFamily="34" charset="-122"/>
              </a:rPr>
              <a:t>注册登录</a:t>
            </a:r>
          </a:p>
        </p:txBody>
      </p:sp>
      <p:pic>
        <p:nvPicPr>
          <p:cNvPr id="4" name="图片 3"/>
          <p:cNvPicPr>
            <a:picLocks noChangeAspect="1"/>
          </p:cNvPicPr>
          <p:nvPr/>
        </p:nvPicPr>
        <p:blipFill>
          <a:blip r:embed="rId3"/>
          <a:stretch>
            <a:fillRect/>
          </a:stretch>
        </p:blipFill>
        <p:spPr>
          <a:xfrm>
            <a:off x="4796790" y="1932305"/>
            <a:ext cx="6820535" cy="358711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horizontal)">
                                      <p:cBhvr>
                                        <p:cTn id="12" dur="500"/>
                                        <p:tgtEl>
                                          <p:spTgt spid="19"/>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linds(horizont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13460" y="481330"/>
            <a:ext cx="3783330" cy="398780"/>
          </a:xfrm>
          <a:prstGeom prst="rect">
            <a:avLst/>
          </a:prstGeom>
          <a:noFill/>
        </p:spPr>
        <p:txBody>
          <a:bodyPr wrap="square" rtlCol="0">
            <a:spAutoFit/>
          </a:bodyPr>
          <a:lstStyle/>
          <a:p>
            <a:pPr lvl="0" algn="dist" defTabSz="1219200">
              <a:defRPr/>
            </a:pPr>
            <a:r>
              <a:rPr kumimoji="1" lang="zh-CN" altLang="en-US" sz="2000" dirty="0">
                <a:solidFill>
                  <a:srgbClr val="BD0102"/>
                </a:solidFill>
                <a:latin typeface="汉仪君黑-45简" panose="020B0604020202020204" charset="-122"/>
                <a:ea typeface="汉仪君黑-45简" panose="020B0604020202020204" charset="-122"/>
                <a:cs typeface="汉仪君黑-45简" panose="020B0604020202020204" charset="-122"/>
                <a:sym typeface="+mn-ea"/>
              </a:rPr>
              <a:t>科技型中小企业申报流程</a:t>
            </a:r>
          </a:p>
        </p:txBody>
      </p:sp>
      <p:grpSp>
        <p:nvGrpSpPr>
          <p:cNvPr id="7" name="组合 6"/>
          <p:cNvGrpSpPr/>
          <p:nvPr/>
        </p:nvGrpSpPr>
        <p:grpSpPr>
          <a:xfrm>
            <a:off x="321310" y="268605"/>
            <a:ext cx="11435715" cy="695960"/>
            <a:chOff x="750" y="523"/>
            <a:chExt cx="18009" cy="1096"/>
          </a:xfrm>
        </p:grpSpPr>
        <p:sp>
          <p:nvSpPr>
            <p:cNvPr id="33" name="星形: 五角 18"/>
            <p:cNvSpPr/>
            <p:nvPr/>
          </p:nvSpPr>
          <p:spPr>
            <a:xfrm>
              <a:off x="750" y="523"/>
              <a:ext cx="1206" cy="1096"/>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君黑-45简" panose="020B0604020202020204" charset="-122"/>
                <a:ea typeface="汉仪君黑-45简" panose="020B0604020202020204" charset="-122"/>
                <a:cs typeface="汉仪君黑-45简" panose="020B0604020202020204" charset="-122"/>
              </a:endParaRPr>
            </a:p>
          </p:txBody>
        </p:sp>
        <p:cxnSp>
          <p:nvCxnSpPr>
            <p:cNvPr id="34" name="直接连接符 20"/>
            <p:cNvCxnSpPr/>
            <p:nvPr/>
          </p:nvCxnSpPr>
          <p:spPr>
            <a:xfrm>
              <a:off x="1840" y="1486"/>
              <a:ext cx="16919" cy="0"/>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7883" y="1210"/>
              <a:ext cx="10839" cy="0"/>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grpSp>
      <p:sp>
        <p:nvSpPr>
          <p:cNvPr id="3" name="文本框 2"/>
          <p:cNvSpPr txBox="1"/>
          <p:nvPr/>
        </p:nvSpPr>
        <p:spPr>
          <a:xfrm>
            <a:off x="1390015" y="2425700"/>
            <a:ext cx="2848610" cy="3415030"/>
          </a:xfrm>
          <a:prstGeom prst="rect">
            <a:avLst/>
          </a:prstGeom>
          <a:noFill/>
        </p:spPr>
        <p:txBody>
          <a:bodyPr wrap="square" rtlCol="0" anchor="t">
            <a:spAutoFit/>
          </a:bodyPr>
          <a:lstStyle/>
          <a:p>
            <a:pPr>
              <a:lnSpc>
                <a:spcPct val="120000"/>
              </a:lnSpc>
            </a:pPr>
            <a:r>
              <a:rPr lang="zh-CN" altLang="en-US" sz="2000" dirty="0">
                <a:solidFill>
                  <a:schemeClr val="tx1">
                    <a:lumMod val="75000"/>
                    <a:lumOff val="25000"/>
                  </a:schemeClr>
                </a:solidFill>
                <a:latin typeface="汉仪君黑-45简" panose="020B0604020202020204" charset="-122"/>
                <a:ea typeface="汉仪君黑-45简" panose="020B0604020202020204" charset="-122"/>
                <a:cs typeface="+mn-ea"/>
                <a:sym typeface="汉仪君黑-45简" panose="020B0604020202020204" charset="-122"/>
              </a:rPr>
              <a:t>注册成功并完成实名认证的企业可进入“评价工作系统”，按要求在线填报《科技型中小企业信息表》（以下简称《信息表》）及上传相关证明文件。企业填报信息及上传文件不得涉及国家保密信息。</a:t>
            </a:r>
          </a:p>
        </p:txBody>
      </p:sp>
      <p:sp>
        <p:nvSpPr>
          <p:cNvPr id="17" name="不规则图形-3"/>
          <p:cNvSpPr/>
          <p:nvPr/>
        </p:nvSpPr>
        <p:spPr>
          <a:xfrm>
            <a:off x="1205865" y="2341245"/>
            <a:ext cx="3157855" cy="3584575"/>
          </a:xfrm>
          <a:prstGeom prst="rect">
            <a:avLst/>
          </a:prstGeom>
          <a:noFill/>
          <a:ln w="12700" cap="flat" cmpd="sng" algn="ctr">
            <a:solidFill>
              <a:srgbClr val="A20000"/>
            </a:solidFill>
            <a:prstDash val="sysDash"/>
          </a:ln>
          <a:effectLst/>
        </p:spPr>
        <p:txBody>
          <a:bodyPr rtlCol="0" anchor="ctr"/>
          <a:lstStyle/>
          <a:p>
            <a:pPr defTabSz="1219200">
              <a:lnSpc>
                <a:spcPct val="120000"/>
              </a:lnSpc>
            </a:pPr>
            <a:endParaRPr lang="zh-CN" altLang="en-US" sz="2800" kern="0" dirty="0">
              <a:latin typeface="思源黑体 CN Regular" panose="020B0500000000000000" pitchFamily="34" charset="-122"/>
              <a:ea typeface="思源黑体 CN Medium" panose="020B0600000000000000" charset="-122"/>
              <a:sym typeface="思源黑体 CN Regular" panose="020B0500000000000000" pitchFamily="34" charset="-122"/>
            </a:endParaRPr>
          </a:p>
        </p:txBody>
      </p:sp>
      <p:sp>
        <p:nvSpPr>
          <p:cNvPr id="18" name="不规则图形-20"/>
          <p:cNvSpPr/>
          <p:nvPr/>
        </p:nvSpPr>
        <p:spPr>
          <a:xfrm>
            <a:off x="1513530" y="1504959"/>
            <a:ext cx="2596371" cy="487998"/>
          </a:xfrm>
          <a:prstGeom prst="parallelogram">
            <a:avLst/>
          </a:prstGeom>
          <a:solidFill>
            <a:srgbClr val="A20000"/>
          </a:solidFill>
          <a:ln w="12700" cap="flat" cmpd="sng" algn="ctr">
            <a:noFill/>
            <a:prstDash val="solid"/>
            <a:miter lim="800000"/>
          </a:ln>
          <a:effectLst/>
        </p:spPr>
        <p:txBody>
          <a:bodyPr rtlCol="0" anchor="ctr"/>
          <a:lstStyle/>
          <a:p>
            <a:pPr algn="ctr" defTabSz="457200"/>
            <a:endParaRPr lang="zh-CN" altLang="en-US" sz="1200" kern="0" dirty="0">
              <a:solidFill>
                <a:prstClr val="white"/>
              </a:solidFill>
              <a:latin typeface="思源黑体 CN Regular" panose="020B0500000000000000" pitchFamily="34" charset="-122"/>
              <a:ea typeface="思源黑体 CN Medium" panose="020B0600000000000000" charset="-122"/>
              <a:cs typeface="+mn-ea"/>
              <a:sym typeface="思源黑体 CN Regular" panose="020B0500000000000000" pitchFamily="34" charset="-122"/>
            </a:endParaRPr>
          </a:p>
        </p:txBody>
      </p:sp>
      <p:sp>
        <p:nvSpPr>
          <p:cNvPr id="19" name="不规则图形-21"/>
          <p:cNvSpPr txBox="1"/>
          <p:nvPr/>
        </p:nvSpPr>
        <p:spPr>
          <a:xfrm>
            <a:off x="1944656" y="1564199"/>
            <a:ext cx="1907371" cy="368300"/>
          </a:xfrm>
          <a:prstGeom prst="rect">
            <a:avLst/>
          </a:prstGeom>
          <a:noFill/>
        </p:spPr>
        <p:txBody>
          <a:bodyPr wrap="square" rtlCol="0">
            <a:spAutoFit/>
          </a:bodyPr>
          <a:lstStyle/>
          <a:p>
            <a:pPr defTabSz="457200">
              <a:defRPr/>
            </a:pPr>
            <a:r>
              <a:rPr lang="en-US" altLang="zh-CN" dirty="0">
                <a:ln w="19050">
                  <a:noFill/>
                </a:ln>
                <a:solidFill>
                  <a:srgbClr val="FFFFFF"/>
                </a:solidFill>
                <a:latin typeface="思源黑体 CN Regular" panose="020B0500000000000000" pitchFamily="34" charset="-122"/>
                <a:ea typeface="思源黑体 CN Medium" panose="020B0600000000000000" charset="-122"/>
                <a:cs typeface="+mn-ea"/>
                <a:sym typeface="思源黑体 CN Regular" panose="020B0500000000000000" pitchFamily="34" charset="-122"/>
              </a:rPr>
              <a:t>3      </a:t>
            </a:r>
            <a:r>
              <a:rPr lang="zh-CN" altLang="en-US" dirty="0">
                <a:ln w="19050">
                  <a:noFill/>
                </a:ln>
                <a:solidFill>
                  <a:srgbClr val="FFFFFF"/>
                </a:solidFill>
                <a:latin typeface="思源黑体 CN Regular" panose="020B0500000000000000" pitchFamily="34" charset="-122"/>
                <a:ea typeface="思源黑体 CN Medium" panose="020B0600000000000000" charset="-122"/>
                <a:cs typeface="+mn-ea"/>
                <a:sym typeface="思源黑体 CN Regular" panose="020B0500000000000000" pitchFamily="34" charset="-122"/>
              </a:rPr>
              <a:t>信息填报</a:t>
            </a:r>
          </a:p>
        </p:txBody>
      </p:sp>
      <p:pic>
        <p:nvPicPr>
          <p:cNvPr id="8" name="图片 7" descr="微信图片_20220515085637"/>
          <p:cNvPicPr>
            <a:picLocks noChangeAspect="1"/>
          </p:cNvPicPr>
          <p:nvPr/>
        </p:nvPicPr>
        <p:blipFill>
          <a:blip r:embed="rId3"/>
          <a:srcRect b="49056"/>
          <a:stretch>
            <a:fillRect/>
          </a:stretch>
        </p:blipFill>
        <p:spPr>
          <a:xfrm>
            <a:off x="5015865" y="1055370"/>
            <a:ext cx="2730500" cy="5314315"/>
          </a:xfrm>
          <a:prstGeom prst="rect">
            <a:avLst/>
          </a:prstGeom>
        </p:spPr>
      </p:pic>
      <p:pic>
        <p:nvPicPr>
          <p:cNvPr id="9" name="图片 8" descr="微信图片_20220515085637"/>
          <p:cNvPicPr>
            <a:picLocks noChangeAspect="1"/>
          </p:cNvPicPr>
          <p:nvPr/>
        </p:nvPicPr>
        <p:blipFill>
          <a:blip r:embed="rId3"/>
          <a:srcRect t="51093"/>
          <a:stretch>
            <a:fillRect/>
          </a:stretch>
        </p:blipFill>
        <p:spPr>
          <a:xfrm>
            <a:off x="8104505" y="1055370"/>
            <a:ext cx="2837815" cy="530288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horizontal)">
                                      <p:cBhvr>
                                        <p:cTn id="12" dur="500"/>
                                        <p:tgtEl>
                                          <p:spTgt spid="19"/>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linds(horizont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5.2.8"/>
</p:tagLst>
</file>

<file path=ppt/tags/tag10.xml><?xml version="1.0" encoding="utf-8"?>
<p:tagLst xmlns:a="http://schemas.openxmlformats.org/drawingml/2006/main" xmlns:r="http://schemas.openxmlformats.org/officeDocument/2006/relationships" xmlns:p="http://schemas.openxmlformats.org/presentationml/2006/main">
  <p:tag name="PA" val="v5.2.9"/>
</p:tagLst>
</file>

<file path=ppt/tags/tag11.xml><?xml version="1.0" encoding="utf-8"?>
<p:tagLst xmlns:a="http://schemas.openxmlformats.org/drawingml/2006/main" xmlns:r="http://schemas.openxmlformats.org/officeDocument/2006/relationships" xmlns:p="http://schemas.openxmlformats.org/presentationml/2006/main">
  <p:tag name="PA" val="v5.2.9"/>
</p:tagLst>
</file>

<file path=ppt/tags/tag12.xml><?xml version="1.0" encoding="utf-8"?>
<p:tagLst xmlns:a="http://schemas.openxmlformats.org/drawingml/2006/main" xmlns:r="http://schemas.openxmlformats.org/officeDocument/2006/relationships" xmlns:p="http://schemas.openxmlformats.org/presentationml/2006/main">
  <p:tag name="PA" val="v5.2.9"/>
</p:tagLst>
</file>

<file path=ppt/tags/tag13.xml><?xml version="1.0" encoding="utf-8"?>
<p:tagLst xmlns:a="http://schemas.openxmlformats.org/drawingml/2006/main" xmlns:r="http://schemas.openxmlformats.org/officeDocument/2006/relationships" xmlns:p="http://schemas.openxmlformats.org/presentationml/2006/main">
  <p:tag name="PA" val="v5.2.9"/>
</p:tagLst>
</file>

<file path=ppt/tags/tag14.xml><?xml version="1.0" encoding="utf-8"?>
<p:tagLst xmlns:a="http://schemas.openxmlformats.org/drawingml/2006/main" xmlns:r="http://schemas.openxmlformats.org/officeDocument/2006/relationships" xmlns:p="http://schemas.openxmlformats.org/presentationml/2006/main">
  <p:tag name="PA" val="v5.2.9"/>
</p:tagLst>
</file>

<file path=ppt/tags/tag15.xml><?xml version="1.0" encoding="utf-8"?>
<p:tagLst xmlns:a="http://schemas.openxmlformats.org/drawingml/2006/main" xmlns:r="http://schemas.openxmlformats.org/officeDocument/2006/relationships" xmlns:p="http://schemas.openxmlformats.org/presentationml/2006/main">
  <p:tag name="PA" val="v5.2.9"/>
</p:tagLst>
</file>

<file path=ppt/tags/tag16.xml><?xml version="1.0" encoding="utf-8"?>
<p:tagLst xmlns:a="http://schemas.openxmlformats.org/drawingml/2006/main" xmlns:r="http://schemas.openxmlformats.org/officeDocument/2006/relationships" xmlns:p="http://schemas.openxmlformats.org/presentationml/2006/main">
  <p:tag name="PA" val="v5.2.9"/>
</p:tagLst>
</file>

<file path=ppt/tags/tag17.xml><?xml version="1.0" encoding="utf-8"?>
<p:tagLst xmlns:a="http://schemas.openxmlformats.org/drawingml/2006/main" xmlns:r="http://schemas.openxmlformats.org/officeDocument/2006/relationships" xmlns:p="http://schemas.openxmlformats.org/presentationml/2006/main">
  <p:tag name="PA" val="v5.2.9"/>
</p:tagLst>
</file>

<file path=ppt/tags/tag2.xml><?xml version="1.0" encoding="utf-8"?>
<p:tagLst xmlns:a="http://schemas.openxmlformats.org/drawingml/2006/main" xmlns:r="http://schemas.openxmlformats.org/officeDocument/2006/relationships" xmlns:p="http://schemas.openxmlformats.org/presentationml/2006/main">
  <p:tag name="PA" val="v5.2.9"/>
</p:tagLst>
</file>

<file path=ppt/tags/tag3.xml><?xml version="1.0" encoding="utf-8"?>
<p:tagLst xmlns:a="http://schemas.openxmlformats.org/drawingml/2006/main" xmlns:r="http://schemas.openxmlformats.org/officeDocument/2006/relationships" xmlns:p="http://schemas.openxmlformats.org/presentationml/2006/main">
  <p:tag name="PA" val="v5.2.8"/>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730,&quot;width&quot;:10800}"/>
</p:tagLst>
</file>

<file path=ppt/tags/tag5.xml><?xml version="1.0" encoding="utf-8"?>
<p:tagLst xmlns:a="http://schemas.openxmlformats.org/drawingml/2006/main" xmlns:r="http://schemas.openxmlformats.org/officeDocument/2006/relationships" xmlns:p="http://schemas.openxmlformats.org/presentationml/2006/main">
  <p:tag name="PA" val="v5.2.8"/>
</p:tagLst>
</file>

<file path=ppt/tags/tag6.xml><?xml version="1.0" encoding="utf-8"?>
<p:tagLst xmlns:a="http://schemas.openxmlformats.org/drawingml/2006/main" xmlns:r="http://schemas.openxmlformats.org/officeDocument/2006/relationships" xmlns:p="http://schemas.openxmlformats.org/presentationml/2006/main">
  <p:tag name="PA" val="v5.2.9"/>
</p:tagLst>
</file>

<file path=ppt/tags/tag7.xml><?xml version="1.0" encoding="utf-8"?>
<p:tagLst xmlns:a="http://schemas.openxmlformats.org/drawingml/2006/main" xmlns:r="http://schemas.openxmlformats.org/officeDocument/2006/relationships" xmlns:p="http://schemas.openxmlformats.org/presentationml/2006/main">
  <p:tag name="PA" val="v5.2.9"/>
</p:tagLst>
</file>

<file path=ppt/tags/tag8.xml><?xml version="1.0" encoding="utf-8"?>
<p:tagLst xmlns:a="http://schemas.openxmlformats.org/drawingml/2006/main" xmlns:r="http://schemas.openxmlformats.org/officeDocument/2006/relationships" xmlns:p="http://schemas.openxmlformats.org/presentationml/2006/main">
  <p:tag name="PA" val="v5.2.9"/>
</p:tagLst>
</file>

<file path=ppt/tags/tag9.xml><?xml version="1.0" encoding="utf-8"?>
<p:tagLst xmlns:a="http://schemas.openxmlformats.org/drawingml/2006/main" xmlns:r="http://schemas.openxmlformats.org/officeDocument/2006/relationships" xmlns:p="http://schemas.openxmlformats.org/presentationml/2006/main">
  <p:tag name="PA" val="v5.2.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汉仪君黑-45简"/>
        <a:ea typeface=""/>
        <a:cs typeface=""/>
        <a:font script="Jpan" typeface="ＭＳ Ｐゴシック"/>
        <a:font script="Hang" typeface="맑은 고딕"/>
        <a:font script="Hans" typeface="汉仪君黑-45简"/>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君黑-45简"/>
        <a:ea typeface=""/>
        <a:cs typeface=""/>
        <a:font script="Jpan" typeface="ＭＳ Ｐゴシック"/>
        <a:font script="Hang" typeface="맑은 고딕"/>
        <a:font script="Hans" typeface="汉仪君黑-45简"/>
        <a:font script="Hant" typeface="新細明體"/>
        <a:font script="Arab" typeface="汉仪君黑-45简"/>
        <a:font script="Hebr" typeface="汉仪君黑-45简"/>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君黑-45简"/>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汉仪君黑-45简"/>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君黑-45简"/>
        <a:ea typeface=""/>
        <a:cs typeface=""/>
        <a:font script="Jpan" typeface="ＭＳ Ｐゴシック"/>
        <a:font script="Hang" typeface="맑은 고딕"/>
        <a:font script="Hans" typeface="汉仪君黑-45简"/>
        <a:font script="Hant" typeface="新細明體"/>
        <a:font script="Arab" typeface="汉仪君黑-45简"/>
        <a:font script="Hebr" typeface="汉仪君黑-45简"/>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君黑-45简"/>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汉仪君黑-45简"/>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君黑-45简"/>
        <a:ea typeface=""/>
        <a:cs typeface=""/>
        <a:font script="Jpan" typeface="ＭＳ Ｐゴシック"/>
        <a:font script="Hang" typeface="맑은 고딕"/>
        <a:font script="Hans" typeface="汉仪君黑-45简"/>
        <a:font script="Hant" typeface="新細明體"/>
        <a:font script="Arab" typeface="汉仪君黑-45简"/>
        <a:font script="Hebr" typeface="汉仪君黑-45简"/>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君黑-45简"/>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1562</Words>
  <Application>Microsoft Office PowerPoint</Application>
  <PresentationFormat>宽屏</PresentationFormat>
  <Paragraphs>114</Paragraphs>
  <Slides>21</Slides>
  <Notes>14</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21</vt:i4>
      </vt:variant>
    </vt:vector>
  </HeadingPairs>
  <TitlesOfParts>
    <vt:vector size="28" baseType="lpstr">
      <vt:lpstr>思源黑体 CN Regular</vt:lpstr>
      <vt:lpstr>汉仪雅酷黑简</vt:lpstr>
      <vt:lpstr>思源黑体 CN Medium</vt:lpstr>
      <vt:lpstr>Arial</vt:lpstr>
      <vt:lpstr>Wingdings</vt:lpstr>
      <vt:lpstr>汉仪君黑-45简</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40733</dc:creator>
  <cp:lastModifiedBy>杨 旻</cp:lastModifiedBy>
  <cp:revision>46</cp:revision>
  <dcterms:created xsi:type="dcterms:W3CDTF">2022-01-02T09:56:00Z</dcterms:created>
  <dcterms:modified xsi:type="dcterms:W3CDTF">2022-12-21T03:13:00Z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F28A062F10CA429E83E5CE85F2991100</vt:lpwstr>
  </property>
  <property fmtid="{D5CDD505-2E9C-101B-9397-08002B2CF9AE}" pid="3" name="KSOProductBuildVer">
    <vt:lpwstr>2052-11.8.6.8811</vt:lpwstr>
  </property>
  <property fmtid="{D5CDD505-2E9C-101B-9397-08002B2CF9AE}" pid="4" name="KSOTemplateUUID">
    <vt:lpwstr>v1.0_mb_RqUXahJCxNASSwVxo4tVdw==</vt:lpwstr>
  </property>
</Properties>
</file>